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png"/>
  <Override PartName="/ppt/presentation.xml" ContentType="application/vnd.openxmlformats-officedocument.presentationml.presentation.main+xml"/>
  <Override PartName="/ppt/slides/slide38.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0.xml" ContentType="application/vnd.openxmlformats-officedocument.presentationml.slide+xml"/>
  <Override PartName="/ppt/slides/slide37.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8.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Layouts/slideLayout5.xml" ContentType="application/vnd.openxmlformats-officedocument.presentationml.slideLayout+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ppt/revisionInfo.xml" ContentType="application/vnd.ms-powerpoint.revisioninfo+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8" r:id="rId1"/>
  </p:sldMasterIdLst>
  <p:notesMasterIdLst>
    <p:notesMasterId r:id="rId42"/>
  </p:notesMasterIdLst>
  <p:handoutMasterIdLst>
    <p:handoutMasterId r:id="rId43"/>
  </p:handoutMasterIdLst>
  <p:sldIdLst>
    <p:sldId id="256" r:id="rId2"/>
    <p:sldId id="257" r:id="rId3"/>
    <p:sldId id="259" r:id="rId4"/>
    <p:sldId id="260" r:id="rId5"/>
    <p:sldId id="264" r:id="rId6"/>
    <p:sldId id="258" r:id="rId7"/>
    <p:sldId id="261" r:id="rId8"/>
    <p:sldId id="262" r:id="rId9"/>
    <p:sldId id="265" r:id="rId10"/>
    <p:sldId id="268" r:id="rId11"/>
    <p:sldId id="288" r:id="rId12"/>
    <p:sldId id="290" r:id="rId13"/>
    <p:sldId id="293" r:id="rId14"/>
    <p:sldId id="291" r:id="rId15"/>
    <p:sldId id="295" r:id="rId16"/>
    <p:sldId id="296" r:id="rId17"/>
    <p:sldId id="297" r:id="rId18"/>
    <p:sldId id="298" r:id="rId19"/>
    <p:sldId id="299" r:id="rId20"/>
    <p:sldId id="301" r:id="rId21"/>
    <p:sldId id="300" r:id="rId22"/>
    <p:sldId id="303" r:id="rId23"/>
    <p:sldId id="305" r:id="rId24"/>
    <p:sldId id="267" r:id="rId25"/>
    <p:sldId id="269" r:id="rId26"/>
    <p:sldId id="270" r:id="rId27"/>
    <p:sldId id="271" r:id="rId28"/>
    <p:sldId id="272" r:id="rId29"/>
    <p:sldId id="273" r:id="rId30"/>
    <p:sldId id="274" r:id="rId31"/>
    <p:sldId id="275" r:id="rId32"/>
    <p:sldId id="279" r:id="rId33"/>
    <p:sldId id="280" r:id="rId34"/>
    <p:sldId id="282" r:id="rId35"/>
    <p:sldId id="276" r:id="rId36"/>
    <p:sldId id="283" r:id="rId37"/>
    <p:sldId id="284" r:id="rId38"/>
    <p:sldId id="285" r:id="rId39"/>
    <p:sldId id="286" r:id="rId40"/>
    <p:sldId id="287" r:id="rId41"/>
  </p:sldIdLst>
  <p:sldSz cx="12192000" cy="6858000"/>
  <p:notesSz cx="6858000" cy="9144000"/>
  <p:defaultTextStyle>
    <a:defPPr rtl="0">
      <a:defRPr lang="en-GB"/>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CDA1B4-EF46-44D1-9714-9193AF2BF575}" v="1376" dt="2022-02-15T08:01:06.061"/>
    <p1510:client id="{25838491-1222-473B-801D-311576BB4058}" v="301" dt="2022-02-15T03:53:54.422"/>
    <p1510:client id="{51E267A3-9FE4-4740-BFFA-ED5418060E70}" v="449" dt="2022-02-13T17:48:54.009"/>
    <p1510:client id="{5F22651B-D1C0-41F0-8CFE-250FCEA0D850}" v="183" dt="2022-02-14T17:25:34.214"/>
    <p1510:client id="{768128FB-391E-4C24-A7C4-52C0467DFEB5}" v="333" dt="2022-02-14T04:13:37.247"/>
    <p1510:client id="{C65EE1E3-108C-4018-A9F8-2E0528B640F7}" v="3" dt="2022-02-15T08:23:12.582"/>
    <p1510:client id="{D0A48D3B-44A2-4DEC-AACB-B9C643333F05}" v="195" dt="2022-02-15T08:18:47.710"/>
    <p1510:client id="{E716FD54-23B4-493F-92BA-49D846634A9F}" v="6" dt="2022-02-15T08:20:56.477"/>
    <p1510:client id="{EA996BAF-240E-44DF-9D24-BE7FC92516E8}" v="39" dt="2022-02-14T15:21:28.314"/>
    <p1510:client id="{EE5A4BA2-3879-4807-B0C6-B3E4AC57D014}" v="177" dt="2022-02-13T14:31:46.7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637" autoAdjust="0"/>
    <p:restoredTop sz="94660"/>
  </p:normalViewPr>
  <p:slideViewPr>
    <p:cSldViewPr snapToGrid="0">
      <p:cViewPr varScale="1">
        <p:scale>
          <a:sx n="115" d="100"/>
          <a:sy n="115" d="100"/>
        </p:scale>
        <p:origin x="108" y="21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50"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customXml" Target="../customXml/item3.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2B5C70A-5D37-4FAD-867D-68ABC67A864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65237184-73CE-41E0-BF57-30CC127BF2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1CD7D6B-A9BD-49FC-809D-318BD73F716C}" type="datetime1">
              <a:rPr lang="en-GB" smtClean="0"/>
              <a:t>16/02/2022</a:t>
            </a:fld>
            <a:endParaRPr lang="en-GB"/>
          </a:p>
        </p:txBody>
      </p:sp>
      <p:sp>
        <p:nvSpPr>
          <p:cNvPr id="4" name="Footer Placeholder 3">
            <a:extLst>
              <a:ext uri="{FF2B5EF4-FFF2-40B4-BE49-F238E27FC236}">
                <a16:creationId xmlns:a16="http://schemas.microsoft.com/office/drawing/2014/main" id="{54A7E9F3-4F8D-490C-A815-3C514E1FB88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D47A249E-CAB2-477D-8F53-A4C5A6875BD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9DB2E91-FFA5-4D3A-BD15-C93C36C9318A}" type="slidenum">
              <a:rPr lang="en-GB" smtClean="0"/>
              <a:t>‹#›</a:t>
            </a:fld>
            <a:endParaRPr lang="en-GB"/>
          </a:p>
        </p:txBody>
      </p:sp>
    </p:spTree>
    <p:extLst>
      <p:ext uri="{BB962C8B-B14F-4D97-AF65-F5344CB8AC3E}">
        <p14:creationId xmlns:p14="http://schemas.microsoft.com/office/powerpoint/2010/main" val="364615143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D04F92-D170-48EF-8A5B-D750D732353F}" type="datetime1">
              <a:rPr lang="en-GB" smtClean="0"/>
              <a:pPr/>
              <a:t>16/02/2022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07BC4C-9B40-4F4B-9DBE-0967C605E156}" type="slidenum">
              <a:rPr lang="en-GB" noProof="0" smtClean="0"/>
              <a:t>‹#›</a:t>
            </a:fld>
            <a:endParaRPr lang="en-GB" noProof="0"/>
          </a:p>
        </p:txBody>
      </p:sp>
    </p:spTree>
    <p:extLst>
      <p:ext uri="{BB962C8B-B14F-4D97-AF65-F5344CB8AC3E}">
        <p14:creationId xmlns:p14="http://schemas.microsoft.com/office/powerpoint/2010/main" val="323521315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607BC4C-9B40-4F4B-9DBE-0967C605E156}" type="slidenum">
              <a:rPr lang="en-GB" smtClean="0"/>
              <a:t>1</a:t>
            </a:fld>
            <a:endParaRPr lang="en-GB"/>
          </a:p>
        </p:txBody>
      </p:sp>
    </p:spTree>
    <p:extLst>
      <p:ext uri="{BB962C8B-B14F-4D97-AF65-F5344CB8AC3E}">
        <p14:creationId xmlns:p14="http://schemas.microsoft.com/office/powerpoint/2010/main" val="31756436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rtlCol="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pPr rtl="0"/>
            <a:r>
              <a:rPr lang="en-GB" noProof="0"/>
              <a:t>Click to edit Master title style</a:t>
            </a:r>
          </a:p>
        </p:txBody>
      </p:sp>
      <p:sp>
        <p:nvSpPr>
          <p:cNvPr id="3" name="Subtitle 2"/>
          <p:cNvSpPr>
            <a:spLocks noGrp="1"/>
          </p:cNvSpPr>
          <p:nvPr>
            <p:ph type="subTitle" idx="1"/>
          </p:nvPr>
        </p:nvSpPr>
        <p:spPr>
          <a:xfrm>
            <a:off x="1562100" y="4682062"/>
            <a:ext cx="9070848" cy="457201"/>
          </a:xfrm>
        </p:spPr>
        <p:txBody>
          <a:bodyPr rtlCol="0">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Click to edit Master subtitle style</a:t>
            </a:r>
          </a:p>
        </p:txBody>
      </p:sp>
      <p:sp>
        <p:nvSpPr>
          <p:cNvPr id="20" name="Date Placeholder 19"/>
          <p:cNvSpPr>
            <a:spLocks noGrp="1"/>
          </p:cNvSpPr>
          <p:nvPr>
            <p:ph type="dt" sz="half" idx="10"/>
          </p:nvPr>
        </p:nvSpPr>
        <p:spPr>
          <a:xfrm>
            <a:off x="5318760" y="1341255"/>
            <a:ext cx="1554480" cy="527213"/>
          </a:xfrm>
        </p:spPr>
        <p:txBody>
          <a:bodyPr rtlCol="0"/>
          <a:lstStyle>
            <a:lvl1pPr algn="ctr">
              <a:defRPr sz="1300" spc="0" baseline="0">
                <a:solidFill>
                  <a:schemeClr val="tx1"/>
                </a:solidFill>
                <a:latin typeface="+mn-lt"/>
              </a:defRPr>
            </a:lvl1pPr>
          </a:lstStyle>
          <a:p>
            <a:pPr rtl="0"/>
            <a:fld id="{B4C7DCCB-1294-43C7-A556-28B82BA2F0D3}" type="datetime1">
              <a:rPr lang="en-GB" noProof="0" smtClean="0"/>
              <a:t>16/02/2022</a:t>
            </a:fld>
            <a:endParaRPr lang="en-GB" noProof="0"/>
          </a:p>
        </p:txBody>
      </p:sp>
      <p:sp>
        <p:nvSpPr>
          <p:cNvPr id="21" name="Footer Placeholder 20"/>
          <p:cNvSpPr>
            <a:spLocks noGrp="1"/>
          </p:cNvSpPr>
          <p:nvPr>
            <p:ph type="ftr" sz="quarter" idx="11"/>
          </p:nvPr>
        </p:nvSpPr>
        <p:spPr>
          <a:xfrm>
            <a:off x="1453896" y="5211060"/>
            <a:ext cx="5905500" cy="228600"/>
          </a:xfrm>
        </p:spPr>
        <p:txBody>
          <a:bodyPr rtlCol="0"/>
          <a:lstStyle>
            <a:lvl1pPr algn="l">
              <a:defRPr>
                <a:solidFill>
                  <a:schemeClr val="tx1">
                    <a:lumMod val="75000"/>
                    <a:lumOff val="25000"/>
                  </a:schemeClr>
                </a:solidFill>
              </a:defRPr>
            </a:lvl1pPr>
          </a:lstStyle>
          <a:p>
            <a:pPr rtl="0"/>
            <a:endParaRPr lang="en-GB" noProof="0"/>
          </a:p>
        </p:txBody>
      </p:sp>
      <p:sp>
        <p:nvSpPr>
          <p:cNvPr id="22" name="Slide Number Placeholder 21"/>
          <p:cNvSpPr>
            <a:spLocks noGrp="1"/>
          </p:cNvSpPr>
          <p:nvPr>
            <p:ph type="sldNum" sz="quarter" idx="12"/>
          </p:nvPr>
        </p:nvSpPr>
        <p:spPr>
          <a:xfrm>
            <a:off x="8606919" y="5212080"/>
            <a:ext cx="2111881" cy="228600"/>
          </a:xfrm>
        </p:spPr>
        <p:txBody>
          <a:bodyPr rtlCol="0"/>
          <a:lstStyle>
            <a:lvl1pPr>
              <a:defRPr>
                <a:solidFill>
                  <a:schemeClr val="tx1">
                    <a:lumMod val="75000"/>
                    <a:lumOff val="25000"/>
                  </a:schemeClr>
                </a:solidFill>
              </a:defRPr>
            </a:lvl1pPr>
          </a:lstStyle>
          <a:p>
            <a:pPr rtl="0"/>
            <a:fld id="{4FAB73BC-B049-4115-A692-8D63A059BFB8}" type="slidenum">
              <a:rPr lang="en-GB" noProof="0" smtClean="0"/>
              <a:pPr rtl="0"/>
              <a:t>‹#›</a:t>
            </a:fld>
            <a:endParaRPr lang="en-GB" noProof="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0"/>
              <a:t>Click to edit Master title style</a:t>
            </a:r>
          </a:p>
        </p:txBody>
      </p:sp>
      <p:sp>
        <p:nvSpPr>
          <p:cNvPr id="3" name="Vertical Text Placeholder 2"/>
          <p:cNvSpPr>
            <a:spLocks noGrp="1"/>
          </p:cNvSpPr>
          <p:nvPr>
            <p:ph type="body" orient="vert" idx="1"/>
          </p:nvPr>
        </p:nvSpPr>
        <p:spPr/>
        <p:txBody>
          <a:bodyPr vert="eaVert"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p:cNvSpPr>
            <a:spLocks noGrp="1"/>
          </p:cNvSpPr>
          <p:nvPr>
            <p:ph type="dt" sz="half" idx="10"/>
          </p:nvPr>
        </p:nvSpPr>
        <p:spPr/>
        <p:txBody>
          <a:bodyPr rtlCol="0"/>
          <a:lstStyle/>
          <a:p>
            <a:pPr rtl="0"/>
            <a:fld id="{A206C144-B11B-4AE2-8890-C4AD5FBFB1A1}" type="datetime1">
              <a:rPr lang="en-GB" noProof="0" smtClean="0"/>
              <a:t>16/02/2022</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6" name="Slide Number Placeholder 5"/>
          <p:cNvSpPr>
            <a:spLocks noGrp="1"/>
          </p:cNvSpPr>
          <p:nvPr>
            <p:ph type="sldNum" sz="quarter" idx="12"/>
          </p:nvPr>
        </p:nvSpPr>
        <p:spPr/>
        <p:txBody>
          <a:bodyPr rtlCol="0"/>
          <a:lstStyle/>
          <a:p>
            <a:pPr rtl="0"/>
            <a:fld id="{4FAB73BC-B049-4115-A692-8D63A059BFB8}" type="slidenum">
              <a:rPr lang="en-GB" noProof="0" smtClean="0"/>
              <a:t>‹#›</a:t>
            </a:fld>
            <a:endParaRPr lang="en-GB"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rtlCol="0"/>
          <a:lstStyle/>
          <a:p>
            <a:pPr rtl="0"/>
            <a:r>
              <a:rPr lang="en-GB" noProof="0"/>
              <a:t>Click to edit Master title style</a:t>
            </a:r>
          </a:p>
        </p:txBody>
      </p:sp>
      <p:sp>
        <p:nvSpPr>
          <p:cNvPr id="3" name="Vertical Text Placeholder 2"/>
          <p:cNvSpPr>
            <a:spLocks noGrp="1"/>
          </p:cNvSpPr>
          <p:nvPr>
            <p:ph type="body" orient="vert" idx="1"/>
          </p:nvPr>
        </p:nvSpPr>
        <p:spPr>
          <a:xfrm>
            <a:off x="838200" y="762000"/>
            <a:ext cx="8077200" cy="5257800"/>
          </a:xfrm>
        </p:spPr>
        <p:txBody>
          <a:bodyPr vert="eaVert"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p:cNvSpPr>
            <a:spLocks noGrp="1"/>
          </p:cNvSpPr>
          <p:nvPr>
            <p:ph type="dt" sz="half" idx="10"/>
          </p:nvPr>
        </p:nvSpPr>
        <p:spPr/>
        <p:txBody>
          <a:bodyPr rtlCol="0"/>
          <a:lstStyle/>
          <a:p>
            <a:pPr rtl="0"/>
            <a:fld id="{6E644055-7008-41D2-8C21-EED4D230233A}" type="datetime1">
              <a:rPr lang="en-GB" noProof="0" smtClean="0"/>
              <a:t>16/02/2022</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6" name="Slide Number Placeholder 5"/>
          <p:cNvSpPr>
            <a:spLocks noGrp="1"/>
          </p:cNvSpPr>
          <p:nvPr>
            <p:ph type="sldNum" sz="quarter" idx="12"/>
          </p:nvPr>
        </p:nvSpPr>
        <p:spPr/>
        <p:txBody>
          <a:bodyPr rtlCol="0"/>
          <a:lstStyle/>
          <a:p>
            <a:pPr rtl="0"/>
            <a:fld id="{4FAB73BC-B049-4115-A692-8D63A059BFB8}" type="slidenum">
              <a:rPr lang="en-GB" noProof="0" smtClean="0"/>
              <a:t>‹#›</a:t>
            </a:fld>
            <a:endParaRPr lang="en-GB"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0"/>
              <a:t>Click to edit Master title style</a:t>
            </a:r>
          </a:p>
        </p:txBody>
      </p:sp>
      <p:sp>
        <p:nvSpPr>
          <p:cNvPr id="3" name="Content Placeholder 2"/>
          <p:cNvSpPr>
            <a:spLocks noGrp="1"/>
          </p:cNvSpPr>
          <p:nvPr>
            <p:ph idx="1"/>
          </p:nvPr>
        </p:nvSpPr>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7" name="Date Placeholder 6"/>
          <p:cNvSpPr>
            <a:spLocks noGrp="1"/>
          </p:cNvSpPr>
          <p:nvPr>
            <p:ph type="dt" sz="half" idx="10"/>
          </p:nvPr>
        </p:nvSpPr>
        <p:spPr/>
        <p:txBody>
          <a:bodyPr rtlCol="0"/>
          <a:lstStyle/>
          <a:p>
            <a:pPr rtl="0"/>
            <a:fld id="{1CBD96D9-7757-4EC7-B195-80EF40BE4857}" type="datetime1">
              <a:rPr lang="en-GB" noProof="0" smtClean="0"/>
              <a:t>16/02/2022</a:t>
            </a:fld>
            <a:endParaRPr lang="en-GB" noProof="0"/>
          </a:p>
        </p:txBody>
      </p:sp>
      <p:sp>
        <p:nvSpPr>
          <p:cNvPr id="8" name="Footer Placeholder 7"/>
          <p:cNvSpPr>
            <a:spLocks noGrp="1"/>
          </p:cNvSpPr>
          <p:nvPr>
            <p:ph type="ftr" sz="quarter" idx="11"/>
          </p:nvPr>
        </p:nvSpPr>
        <p:spPr/>
        <p:txBody>
          <a:bodyPr rtlCol="0"/>
          <a:lstStyle/>
          <a:p>
            <a:pPr rtl="0"/>
            <a:endParaRPr lang="en-GB" noProof="0"/>
          </a:p>
        </p:txBody>
      </p:sp>
      <p:sp>
        <p:nvSpPr>
          <p:cNvPr id="9" name="Slide Number Placeholder 8"/>
          <p:cNvSpPr>
            <a:spLocks noGrp="1"/>
          </p:cNvSpPr>
          <p:nvPr>
            <p:ph type="sldNum" sz="quarter" idx="12"/>
          </p:nvPr>
        </p:nvSpPr>
        <p:spPr/>
        <p:txBody>
          <a:bodyPr rtlCol="0"/>
          <a:lstStyle/>
          <a:p>
            <a:pPr rtl="0"/>
            <a:fld id="{4FAB73BC-B049-4115-A692-8D63A059BFB8}" type="slidenum">
              <a:rPr lang="en-GB" noProof="0" smtClean="0"/>
              <a:pPr rtl="0"/>
              <a:t>‹#›</a:t>
            </a:fld>
            <a:endParaRPr lang="en-GB"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rtlCol="0"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pPr rtl="0"/>
            <a:r>
              <a:rPr lang="en-GB" noProof="0"/>
              <a:t>Click to edit Master title style</a:t>
            </a:r>
          </a:p>
        </p:txBody>
      </p:sp>
      <p:sp>
        <p:nvSpPr>
          <p:cNvPr id="3" name="Text Placeholder 2"/>
          <p:cNvSpPr>
            <a:spLocks noGrp="1"/>
          </p:cNvSpPr>
          <p:nvPr>
            <p:ph type="body" idx="1"/>
          </p:nvPr>
        </p:nvSpPr>
        <p:spPr>
          <a:xfrm>
            <a:off x="1563624" y="4682062"/>
            <a:ext cx="9070848" cy="457200"/>
          </a:xfrm>
        </p:spPr>
        <p:txBody>
          <a:bodyPr rtlCol="0"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n-GB" noProof="0"/>
              <a:t>Click to edit Master text styles</a:t>
            </a:r>
          </a:p>
        </p:txBody>
      </p:sp>
      <p:sp>
        <p:nvSpPr>
          <p:cNvPr id="4" name="Date Placeholder 3"/>
          <p:cNvSpPr>
            <a:spLocks noGrp="1"/>
          </p:cNvSpPr>
          <p:nvPr>
            <p:ph type="dt" sz="half" idx="10"/>
          </p:nvPr>
        </p:nvSpPr>
        <p:spPr>
          <a:xfrm>
            <a:off x="5321808" y="1344502"/>
            <a:ext cx="1554480" cy="530352"/>
          </a:xfrm>
        </p:spPr>
        <p:txBody>
          <a:bodyPr rtlCol="0"/>
          <a:lstStyle>
            <a:lvl1pPr algn="ctr">
              <a:defRPr lang="en-US" sz="1300" kern="1200" spc="0" baseline="0">
                <a:solidFill>
                  <a:schemeClr val="tx1"/>
                </a:solidFill>
                <a:latin typeface="+mn-lt"/>
                <a:ea typeface="+mn-ea"/>
                <a:cs typeface="+mn-cs"/>
              </a:defRPr>
            </a:lvl1pPr>
          </a:lstStyle>
          <a:p>
            <a:pPr rtl="0"/>
            <a:fld id="{128236E9-4397-4FC8-8F4B-E5633609BBD2}" type="datetime1">
              <a:rPr lang="en-GB" noProof="0" smtClean="0"/>
              <a:t>16/02/2022</a:t>
            </a:fld>
            <a:endParaRPr lang="en-GB" noProof="0"/>
          </a:p>
        </p:txBody>
      </p:sp>
      <p:sp>
        <p:nvSpPr>
          <p:cNvPr id="5" name="Footer Placeholder 4"/>
          <p:cNvSpPr>
            <a:spLocks noGrp="1"/>
          </p:cNvSpPr>
          <p:nvPr>
            <p:ph type="ftr" sz="quarter" idx="11"/>
          </p:nvPr>
        </p:nvSpPr>
        <p:spPr>
          <a:xfrm>
            <a:off x="1453553" y="5211060"/>
            <a:ext cx="5907024" cy="228600"/>
          </a:xfrm>
        </p:spPr>
        <p:txBody>
          <a:bodyPr rtlCol="0"/>
          <a:lstStyle>
            <a:lvl1pPr algn="l">
              <a:defRPr/>
            </a:lvl1pPr>
          </a:lstStyle>
          <a:p>
            <a:pPr rtl="0"/>
            <a:endParaRPr lang="en-GB" noProof="0"/>
          </a:p>
        </p:txBody>
      </p:sp>
      <p:sp>
        <p:nvSpPr>
          <p:cNvPr id="6" name="Slide Number Placeholder 5"/>
          <p:cNvSpPr>
            <a:spLocks noGrp="1"/>
          </p:cNvSpPr>
          <p:nvPr>
            <p:ph type="sldNum" sz="quarter" idx="12"/>
          </p:nvPr>
        </p:nvSpPr>
        <p:spPr>
          <a:xfrm>
            <a:off x="8604504" y="5211060"/>
            <a:ext cx="2112264" cy="228600"/>
          </a:xfrm>
        </p:spPr>
        <p:txBody>
          <a:bodyPr rtlCol="0"/>
          <a:lstStyle/>
          <a:p>
            <a:pPr rtl="0"/>
            <a:fld id="{4FAB73BC-B049-4115-A692-8D63A059BFB8}" type="slidenum">
              <a:rPr lang="en-GB" noProof="0" smtClean="0"/>
              <a:t>‹#›</a:t>
            </a:fld>
            <a:endParaRPr lang="en-GB" noProof="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rtlCol="0"/>
          <a:lstStyle/>
          <a:p>
            <a:pPr rtl="0"/>
            <a:r>
              <a:rPr lang="en-GB" noProof="0"/>
              <a:t>Click to edit Master title style</a:t>
            </a:r>
          </a:p>
        </p:txBody>
      </p:sp>
      <p:sp>
        <p:nvSpPr>
          <p:cNvPr id="3" name="Content Placeholder 2"/>
          <p:cNvSpPr>
            <a:spLocks noGrp="1"/>
          </p:cNvSpPr>
          <p:nvPr>
            <p:ph sz="half" idx="1"/>
          </p:nvPr>
        </p:nvSpPr>
        <p:spPr>
          <a:xfrm>
            <a:off x="1066800" y="2103120"/>
            <a:ext cx="4754880" cy="374904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Content Placeholder 3"/>
          <p:cNvSpPr>
            <a:spLocks noGrp="1"/>
          </p:cNvSpPr>
          <p:nvPr>
            <p:ph sz="half" idx="2"/>
          </p:nvPr>
        </p:nvSpPr>
        <p:spPr>
          <a:xfrm>
            <a:off x="6370320" y="2103120"/>
            <a:ext cx="4754880" cy="374904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Date Placeholder 4"/>
          <p:cNvSpPr>
            <a:spLocks noGrp="1"/>
          </p:cNvSpPr>
          <p:nvPr>
            <p:ph type="dt" sz="half" idx="10"/>
          </p:nvPr>
        </p:nvSpPr>
        <p:spPr/>
        <p:txBody>
          <a:bodyPr rtlCol="0"/>
          <a:lstStyle/>
          <a:p>
            <a:pPr rtl="0"/>
            <a:fld id="{415D9FE5-4382-41B8-A5F2-F26C694AFEEA}" type="datetime1">
              <a:rPr lang="en-GB" noProof="0" smtClean="0"/>
              <a:t>16/02/2022</a:t>
            </a:fld>
            <a:endParaRPr lang="en-GB" noProof="0"/>
          </a:p>
        </p:txBody>
      </p:sp>
      <p:sp>
        <p:nvSpPr>
          <p:cNvPr id="6" name="Footer Placeholder 5"/>
          <p:cNvSpPr>
            <a:spLocks noGrp="1"/>
          </p:cNvSpPr>
          <p:nvPr>
            <p:ph type="ftr" sz="quarter" idx="11"/>
          </p:nvPr>
        </p:nvSpPr>
        <p:spPr/>
        <p:txBody>
          <a:bodyPr rtlCol="0"/>
          <a:lstStyle/>
          <a:p>
            <a:pPr rtl="0"/>
            <a:endParaRPr lang="en-GB" noProof="0"/>
          </a:p>
        </p:txBody>
      </p:sp>
      <p:sp>
        <p:nvSpPr>
          <p:cNvPr id="7" name="Slide Number Placeholder 6"/>
          <p:cNvSpPr>
            <a:spLocks noGrp="1"/>
          </p:cNvSpPr>
          <p:nvPr>
            <p:ph type="sldNum" sz="quarter" idx="12"/>
          </p:nvPr>
        </p:nvSpPr>
        <p:spPr/>
        <p:txBody>
          <a:bodyPr rtlCol="0"/>
          <a:lstStyle/>
          <a:p>
            <a:pPr rtl="0"/>
            <a:fld id="{4FAB73BC-B049-4115-A692-8D63A059BFB8}" type="slidenum">
              <a:rPr lang="en-GB" noProof="0" smtClean="0"/>
              <a:t>‹#›</a:t>
            </a:fld>
            <a:endParaRPr lang="en-GB"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0"/>
              <a:t>Click to edit Master title style</a:t>
            </a:r>
          </a:p>
        </p:txBody>
      </p:sp>
      <p:sp>
        <p:nvSpPr>
          <p:cNvPr id="3" name="Text Placeholder 2"/>
          <p:cNvSpPr>
            <a:spLocks noGrp="1"/>
          </p:cNvSpPr>
          <p:nvPr>
            <p:ph type="body" idx="1"/>
          </p:nvPr>
        </p:nvSpPr>
        <p:spPr>
          <a:xfrm>
            <a:off x="1069848" y="2074334"/>
            <a:ext cx="4754880" cy="640080"/>
          </a:xfrm>
        </p:spPr>
        <p:txBody>
          <a:bodyPr rtlCol="0"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4" name="Content Placeholder 3"/>
          <p:cNvSpPr>
            <a:spLocks noGrp="1"/>
          </p:cNvSpPr>
          <p:nvPr>
            <p:ph sz="half" idx="2"/>
          </p:nvPr>
        </p:nvSpPr>
        <p:spPr>
          <a:xfrm>
            <a:off x="1069848" y="2755898"/>
            <a:ext cx="4754880" cy="320040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Text Placeholder 4"/>
          <p:cNvSpPr>
            <a:spLocks noGrp="1"/>
          </p:cNvSpPr>
          <p:nvPr>
            <p:ph type="body" sz="quarter" idx="3"/>
          </p:nvPr>
        </p:nvSpPr>
        <p:spPr>
          <a:xfrm>
            <a:off x="6373368" y="2074334"/>
            <a:ext cx="4754880" cy="640080"/>
          </a:xfrm>
        </p:spPr>
        <p:txBody>
          <a:bodyPr rtlCol="0"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6" name="Content Placeholder 5"/>
          <p:cNvSpPr>
            <a:spLocks noGrp="1"/>
          </p:cNvSpPr>
          <p:nvPr>
            <p:ph sz="quarter" idx="4"/>
          </p:nvPr>
        </p:nvSpPr>
        <p:spPr>
          <a:xfrm>
            <a:off x="6373368" y="2756581"/>
            <a:ext cx="4754880" cy="320040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7" name="Date Placeholder 6"/>
          <p:cNvSpPr>
            <a:spLocks noGrp="1"/>
          </p:cNvSpPr>
          <p:nvPr>
            <p:ph type="dt" sz="half" idx="10"/>
          </p:nvPr>
        </p:nvSpPr>
        <p:spPr/>
        <p:txBody>
          <a:bodyPr rtlCol="0"/>
          <a:lstStyle/>
          <a:p>
            <a:pPr rtl="0"/>
            <a:fld id="{56FEE6B4-EC43-44F5-A0D4-3A2F90085A48}" type="datetime1">
              <a:rPr lang="en-GB" noProof="0" smtClean="0"/>
              <a:t>16/02/2022</a:t>
            </a:fld>
            <a:endParaRPr lang="en-GB" noProof="0"/>
          </a:p>
        </p:txBody>
      </p:sp>
      <p:sp>
        <p:nvSpPr>
          <p:cNvPr id="8" name="Footer Placeholder 7"/>
          <p:cNvSpPr>
            <a:spLocks noGrp="1"/>
          </p:cNvSpPr>
          <p:nvPr>
            <p:ph type="ftr" sz="quarter" idx="11"/>
          </p:nvPr>
        </p:nvSpPr>
        <p:spPr/>
        <p:txBody>
          <a:bodyPr rtlCol="0"/>
          <a:lstStyle/>
          <a:p>
            <a:pPr rtl="0"/>
            <a:endParaRPr lang="en-GB" noProof="0"/>
          </a:p>
        </p:txBody>
      </p:sp>
      <p:sp>
        <p:nvSpPr>
          <p:cNvPr id="9" name="Slide Number Placeholder 8"/>
          <p:cNvSpPr>
            <a:spLocks noGrp="1"/>
          </p:cNvSpPr>
          <p:nvPr>
            <p:ph type="sldNum" sz="quarter" idx="12"/>
          </p:nvPr>
        </p:nvSpPr>
        <p:spPr/>
        <p:txBody>
          <a:bodyPr rtlCol="0"/>
          <a:lstStyle/>
          <a:p>
            <a:pPr rtl="0"/>
            <a:fld id="{4FAB73BC-B049-4115-A692-8D63A059BFB8}" type="slidenum">
              <a:rPr lang="en-GB" noProof="0" smtClean="0"/>
              <a:t>‹#›</a:t>
            </a:fld>
            <a:endParaRPr lang="en-GB"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noProof="0"/>
              <a:t>Click to edit Master title style</a:t>
            </a:r>
          </a:p>
        </p:txBody>
      </p:sp>
      <p:sp>
        <p:nvSpPr>
          <p:cNvPr id="3" name="Date Placeholder 2"/>
          <p:cNvSpPr>
            <a:spLocks noGrp="1"/>
          </p:cNvSpPr>
          <p:nvPr>
            <p:ph type="dt" sz="half" idx="10"/>
          </p:nvPr>
        </p:nvSpPr>
        <p:spPr/>
        <p:txBody>
          <a:bodyPr rtlCol="0"/>
          <a:lstStyle/>
          <a:p>
            <a:pPr rtl="0"/>
            <a:fld id="{2B120D08-F6F4-4DD0-ACE5-257DD53DAEDA}" type="datetime1">
              <a:rPr lang="en-GB" noProof="0" smtClean="0"/>
              <a:t>16/02/2022</a:t>
            </a:fld>
            <a:endParaRPr lang="en-GB" noProof="0"/>
          </a:p>
        </p:txBody>
      </p:sp>
      <p:sp>
        <p:nvSpPr>
          <p:cNvPr id="4" name="Footer Placeholder 3"/>
          <p:cNvSpPr>
            <a:spLocks noGrp="1"/>
          </p:cNvSpPr>
          <p:nvPr>
            <p:ph type="ftr" sz="quarter" idx="11"/>
          </p:nvPr>
        </p:nvSpPr>
        <p:spPr/>
        <p:txBody>
          <a:bodyPr rtlCol="0"/>
          <a:lstStyle/>
          <a:p>
            <a:pPr rtl="0"/>
            <a:endParaRPr lang="en-GB" noProof="0"/>
          </a:p>
        </p:txBody>
      </p:sp>
      <p:sp>
        <p:nvSpPr>
          <p:cNvPr id="5" name="Slide Number Placeholder 4"/>
          <p:cNvSpPr>
            <a:spLocks noGrp="1"/>
          </p:cNvSpPr>
          <p:nvPr>
            <p:ph type="sldNum" sz="quarter" idx="12"/>
          </p:nvPr>
        </p:nvSpPr>
        <p:spPr/>
        <p:txBody>
          <a:bodyPr rtlCol="0"/>
          <a:lstStyle/>
          <a:p>
            <a:pPr rtl="0"/>
            <a:fld id="{4FAB73BC-B049-4115-A692-8D63A059BFB8}" type="slidenum">
              <a:rPr lang="en-GB" noProof="0" smtClean="0"/>
              <a:t>‹#›</a:t>
            </a:fld>
            <a:endParaRPr lang="en-GB"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rtlCol="0"/>
          <a:lstStyle/>
          <a:p>
            <a:pPr rtl="0"/>
            <a:fld id="{D20E15F0-ABFD-4AD9-AE93-F5E4ABF3A169}" type="datetime1">
              <a:rPr lang="en-GB" noProof="0" smtClean="0"/>
              <a:t>16/02/2022</a:t>
            </a:fld>
            <a:endParaRPr lang="en-GB" noProof="0"/>
          </a:p>
        </p:txBody>
      </p:sp>
      <p:sp>
        <p:nvSpPr>
          <p:cNvPr id="3" name="Footer Placeholder 2"/>
          <p:cNvSpPr>
            <a:spLocks noGrp="1"/>
          </p:cNvSpPr>
          <p:nvPr>
            <p:ph type="ftr" sz="quarter" idx="11"/>
          </p:nvPr>
        </p:nvSpPr>
        <p:spPr/>
        <p:txBody>
          <a:bodyPr rtlCol="0"/>
          <a:lstStyle/>
          <a:p>
            <a:pPr rtl="0"/>
            <a:endParaRPr lang="en-GB" noProof="0"/>
          </a:p>
        </p:txBody>
      </p:sp>
      <p:sp>
        <p:nvSpPr>
          <p:cNvPr id="4" name="Slide Number Placeholder 3"/>
          <p:cNvSpPr>
            <a:spLocks noGrp="1"/>
          </p:cNvSpPr>
          <p:nvPr>
            <p:ph type="sldNum" sz="quarter" idx="12"/>
          </p:nvPr>
        </p:nvSpPr>
        <p:spPr/>
        <p:txBody>
          <a:bodyPr rtlCol="0"/>
          <a:lstStyle/>
          <a:p>
            <a:pPr rtl="0"/>
            <a:fld id="{4FAB73BC-B049-4115-A692-8D63A059BFB8}" type="slidenum">
              <a:rPr lang="en-GB" noProof="0" smtClean="0"/>
              <a:t>‹#›</a:t>
            </a:fld>
            <a:endParaRPr lang="en-GB"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rtlCol="0"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pPr rtl="0"/>
            <a:r>
              <a:rPr lang="en-GB" noProof="0"/>
              <a:t>Click to edit Master title style</a:t>
            </a:r>
          </a:p>
        </p:txBody>
      </p:sp>
      <p:sp>
        <p:nvSpPr>
          <p:cNvPr id="3" name="Content Placeholder 2"/>
          <p:cNvSpPr>
            <a:spLocks noGrp="1"/>
          </p:cNvSpPr>
          <p:nvPr>
            <p:ph idx="1"/>
          </p:nvPr>
        </p:nvSpPr>
        <p:spPr>
          <a:xfrm>
            <a:off x="685800" y="609600"/>
            <a:ext cx="7772400" cy="533400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Text Placeholder 3"/>
          <p:cNvSpPr>
            <a:spLocks noGrp="1"/>
          </p:cNvSpPr>
          <p:nvPr>
            <p:ph type="body" sz="half" idx="2"/>
          </p:nvPr>
        </p:nvSpPr>
        <p:spPr>
          <a:xfrm>
            <a:off x="9296400" y="2286000"/>
            <a:ext cx="2430780" cy="3505200"/>
          </a:xfrm>
        </p:spPr>
        <p:txBody>
          <a:bodyPr rtlCol="0">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Click to edit Master text styles</a:t>
            </a:r>
          </a:p>
        </p:txBody>
      </p:sp>
      <p:sp>
        <p:nvSpPr>
          <p:cNvPr id="8" name="Date Placeholder 7"/>
          <p:cNvSpPr>
            <a:spLocks noGrp="1"/>
          </p:cNvSpPr>
          <p:nvPr>
            <p:ph type="dt" sz="half" idx="10"/>
          </p:nvPr>
        </p:nvSpPr>
        <p:spPr/>
        <p:txBody>
          <a:bodyPr rtlCol="0"/>
          <a:lstStyle/>
          <a:p>
            <a:pPr rtl="0"/>
            <a:fld id="{6F9CA4A8-DCE4-4F8D-898F-4C37AB3081AD}" type="datetime1">
              <a:rPr lang="en-GB" noProof="0" smtClean="0"/>
              <a:t>16/02/2022</a:t>
            </a:fld>
            <a:endParaRPr lang="en-GB" noProof="0"/>
          </a:p>
        </p:txBody>
      </p:sp>
      <p:sp>
        <p:nvSpPr>
          <p:cNvPr id="9" name="Footer Placeholder 8"/>
          <p:cNvSpPr>
            <a:spLocks noGrp="1"/>
          </p:cNvSpPr>
          <p:nvPr>
            <p:ph type="ftr" sz="quarter" idx="11"/>
          </p:nvPr>
        </p:nvSpPr>
        <p:spPr/>
        <p:txBody>
          <a:bodyPr rtlCol="0"/>
          <a:lstStyle>
            <a:lvl1pPr algn="r">
              <a:defRPr/>
            </a:lvl1pPr>
          </a:lstStyle>
          <a:p>
            <a:pPr rtl="0"/>
            <a:endParaRPr lang="en-GB" noProof="0"/>
          </a:p>
        </p:txBody>
      </p:sp>
      <p:sp>
        <p:nvSpPr>
          <p:cNvPr id="11" name="Slide Number Placeholder 10"/>
          <p:cNvSpPr>
            <a:spLocks noGrp="1"/>
          </p:cNvSpPr>
          <p:nvPr>
            <p:ph type="sldNum" sz="quarter" idx="12"/>
          </p:nvPr>
        </p:nvSpPr>
        <p:spPr>
          <a:xfrm>
            <a:off x="10393677" y="6223002"/>
            <a:ext cx="1463040" cy="274320"/>
          </a:xfrm>
        </p:spPr>
        <p:txBody>
          <a:bodyPr rtlCol="0"/>
          <a:lstStyle>
            <a:lvl1pPr>
              <a:defRPr>
                <a:solidFill>
                  <a:srgbClr val="FFFFFF"/>
                </a:solidFill>
              </a:defRPr>
            </a:lvl1pPr>
          </a:lstStyle>
          <a:p>
            <a:pPr rtl="0"/>
            <a:fld id="{4FAB73BC-B049-4115-A692-8D63A059BFB8}" type="slidenum">
              <a:rPr lang="en-GB" noProof="0" smtClean="0"/>
              <a:pPr rtl="0"/>
              <a:t>‹#›</a:t>
            </a:fld>
            <a:endParaRPr lang="en-GB" noProof="0"/>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rtlCol="0" anchor="b">
            <a:noAutofit/>
          </a:bodyPr>
          <a:lstStyle>
            <a:lvl1pPr algn="l">
              <a:defRPr sz="2800" b="0">
                <a:solidFill>
                  <a:srgbClr val="FFFFFF"/>
                </a:solidFill>
                <a:latin typeface="+mj-lt"/>
              </a:defRPr>
            </a:lvl1pPr>
          </a:lstStyle>
          <a:p>
            <a:pPr rtl="0"/>
            <a:r>
              <a:rPr lang="en-GB" noProof="0"/>
              <a:t>Click to edit Master title style</a:t>
            </a:r>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GB" noProof="0"/>
              <a:t>Click icon to add picture</a:t>
            </a:r>
          </a:p>
        </p:txBody>
      </p:sp>
      <p:sp>
        <p:nvSpPr>
          <p:cNvPr id="4" name="Text Placeholder 3"/>
          <p:cNvSpPr>
            <a:spLocks noGrp="1"/>
          </p:cNvSpPr>
          <p:nvPr>
            <p:ph type="body" sz="half" idx="2"/>
          </p:nvPr>
        </p:nvSpPr>
        <p:spPr>
          <a:xfrm>
            <a:off x="9296400" y="2286000"/>
            <a:ext cx="2432304" cy="3502152"/>
          </a:xfrm>
        </p:spPr>
        <p:txBody>
          <a:bodyPr rtlCol="0">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Click to edit Master text styles</a:t>
            </a:r>
          </a:p>
        </p:txBody>
      </p:sp>
      <p:sp>
        <p:nvSpPr>
          <p:cNvPr id="5" name="Date Placeholder 4"/>
          <p:cNvSpPr>
            <a:spLocks noGrp="1"/>
          </p:cNvSpPr>
          <p:nvPr>
            <p:ph type="dt" sz="half" idx="10"/>
          </p:nvPr>
        </p:nvSpPr>
        <p:spPr/>
        <p:txBody>
          <a:bodyPr rtlCol="0"/>
          <a:lstStyle>
            <a:lvl1pPr>
              <a:defRPr>
                <a:solidFill>
                  <a:srgbClr val="FFFFFF"/>
                </a:solidFill>
                <a:effectLst>
                  <a:outerShdw blurRad="12700" dist="6350" dir="2700000" algn="tl" rotWithShape="0">
                    <a:prstClr val="black">
                      <a:alpha val="40000"/>
                    </a:prstClr>
                  </a:outerShdw>
                </a:effectLst>
              </a:defRPr>
            </a:lvl1pPr>
          </a:lstStyle>
          <a:p>
            <a:pPr rtl="0"/>
            <a:fld id="{E75A005F-C499-4A9D-9776-22AB0A83E408}" type="datetime1">
              <a:rPr lang="en-GB" noProof="0" smtClean="0"/>
              <a:t>16/02/2022</a:t>
            </a:fld>
            <a:endParaRPr lang="en-GB" noProof="0"/>
          </a:p>
        </p:txBody>
      </p:sp>
      <p:sp>
        <p:nvSpPr>
          <p:cNvPr id="6" name="Footer Placeholder 5"/>
          <p:cNvSpPr>
            <a:spLocks noGrp="1"/>
          </p:cNvSpPr>
          <p:nvPr>
            <p:ph type="ftr" sz="quarter" idx="11"/>
          </p:nvPr>
        </p:nvSpPr>
        <p:spPr/>
        <p:txBody>
          <a:bodyPr rtlCol="0"/>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pPr rtl="0"/>
            <a:endParaRPr lang="en-GB" noProof="0"/>
          </a:p>
        </p:txBody>
      </p:sp>
      <p:sp>
        <p:nvSpPr>
          <p:cNvPr id="7" name="Slide Number Placeholder 6"/>
          <p:cNvSpPr>
            <a:spLocks noGrp="1"/>
          </p:cNvSpPr>
          <p:nvPr>
            <p:ph type="sldNum" sz="quarter" idx="12"/>
          </p:nvPr>
        </p:nvSpPr>
        <p:spPr>
          <a:xfrm>
            <a:off x="10396728" y="6227064"/>
            <a:ext cx="1463040" cy="274320"/>
          </a:xfrm>
        </p:spPr>
        <p:txBody>
          <a:bodyPr rtlCol="0"/>
          <a:lstStyle>
            <a:lvl1pPr>
              <a:defRPr>
                <a:solidFill>
                  <a:srgbClr val="FFFFFF"/>
                </a:solidFill>
              </a:defRPr>
            </a:lvl1pPr>
          </a:lstStyle>
          <a:p>
            <a:pPr rtl="0"/>
            <a:fld id="{4FAB73BC-B049-4115-A692-8D63A059BFB8}" type="slidenum">
              <a:rPr lang="en-GB" noProof="0" smtClean="0"/>
              <a:pPr rtl="0"/>
              <a:t>‹#›</a:t>
            </a:fld>
            <a:endParaRPr lang="en-GB" noProof="0"/>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pPr rtl="0"/>
            <a:r>
              <a:rPr lang="en-GB" noProof="0"/>
              <a:t>Click to edit Master title style</a:t>
            </a:r>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pPr rtl="0"/>
            <a:fld id="{A89FCD30-247F-4CF5-9E39-E735306F1E6A}" type="datetime1">
              <a:rPr lang="en-GB" noProof="0" smtClean="0"/>
              <a:t>16/02/2022</a:t>
            </a:fld>
            <a:endParaRPr lang="en-GB" noProof="0"/>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pPr rtl="0"/>
            <a:endParaRPr lang="en-GB" noProof="0"/>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pPr rtl="0"/>
            <a:fld id="{4FAB73BC-B049-4115-A692-8D63A059BFB8}" type="slidenum">
              <a:rPr lang="en-GB" noProof="0" smtClean="0"/>
              <a:pPr rtl="0"/>
              <a:t>‹#›</a:t>
            </a:fld>
            <a:endParaRPr lang="en-GB" noProof="0"/>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rtlCol="0"/>
          <a:lstStyle/>
          <a:p>
            <a:r>
              <a:rPr lang="en-GB"/>
              <a:t>RNN &amp; LSTM </a:t>
            </a:r>
          </a:p>
        </p:txBody>
      </p:sp>
      <p:sp>
        <p:nvSpPr>
          <p:cNvPr id="3" name="Subtitle 2"/>
          <p:cNvSpPr>
            <a:spLocks noGrp="1"/>
          </p:cNvSpPr>
          <p:nvPr>
            <p:ph type="subTitle" idx="1"/>
          </p:nvPr>
        </p:nvSpPr>
        <p:spPr/>
        <p:txBody>
          <a:bodyPr vert="horz" lIns="91440" tIns="45720" rIns="91440" bIns="45720" rtlCol="0" anchor="t">
            <a:noAutofit/>
          </a:bodyPr>
          <a:lstStyle/>
          <a:p>
            <a:r>
              <a:rPr lang="en-GB" sz="2000"/>
              <a:t>….Neural Network Architectures for Sequential Data Processing....</a:t>
            </a:r>
          </a:p>
        </p:txBody>
      </p:sp>
    </p:spTree>
    <p:extLst>
      <p:ext uri="{BB962C8B-B14F-4D97-AF65-F5344CB8AC3E}">
        <p14:creationId xmlns:p14="http://schemas.microsoft.com/office/powerpoint/2010/main" val="1627197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39A2D-004D-4143-8839-8B6939F424AA}"/>
              </a:ext>
            </a:extLst>
          </p:cNvPr>
          <p:cNvSpPr>
            <a:spLocks noGrp="1"/>
          </p:cNvSpPr>
          <p:nvPr>
            <p:ph type="title"/>
          </p:nvPr>
        </p:nvSpPr>
        <p:spPr/>
        <p:txBody>
          <a:bodyPr>
            <a:normAutofit fontScale="90000"/>
          </a:bodyPr>
          <a:lstStyle/>
          <a:p>
            <a:r>
              <a:rPr lang="en-GB"/>
              <a:t>How Does Recurrent Neural Networks Work?</a:t>
            </a:r>
            <a:endParaRPr lang="en-US"/>
          </a:p>
          <a:p>
            <a:endParaRPr lang="en-GB"/>
          </a:p>
        </p:txBody>
      </p:sp>
      <p:sp>
        <p:nvSpPr>
          <p:cNvPr id="3" name="Content Placeholder 2">
            <a:extLst>
              <a:ext uri="{FF2B5EF4-FFF2-40B4-BE49-F238E27FC236}">
                <a16:creationId xmlns:a16="http://schemas.microsoft.com/office/drawing/2014/main" id="{951B3BDC-CD76-41C2-BC12-C1415BA6A9C9}"/>
              </a:ext>
            </a:extLst>
          </p:cNvPr>
          <p:cNvSpPr>
            <a:spLocks noGrp="1"/>
          </p:cNvSpPr>
          <p:nvPr>
            <p:ph idx="1"/>
          </p:nvPr>
        </p:nvSpPr>
        <p:spPr/>
        <p:txBody>
          <a:bodyPr vert="horz" lIns="91440" tIns="45720" rIns="91440" bIns="45720" rtlCol="0" anchor="t">
            <a:normAutofit/>
          </a:bodyPr>
          <a:lstStyle/>
          <a:p>
            <a:r>
              <a:rPr lang="en-GB" dirty="0">
                <a:ea typeface="+mn-lt"/>
                <a:cs typeface="+mn-lt"/>
              </a:rPr>
              <a:t>In Recurrent Neural networks, the information cycles through a loop to the middle hidden layer.</a:t>
            </a:r>
          </a:p>
          <a:p>
            <a:pPr>
              <a:buClr>
                <a:srgbClr val="262626"/>
              </a:buClr>
            </a:pPr>
            <a:endParaRPr lang="en-GB" dirty="0"/>
          </a:p>
          <a:p>
            <a:pPr>
              <a:buClr>
                <a:srgbClr val="262626"/>
              </a:buClr>
            </a:pPr>
            <a:endParaRPr lang="en-GB" dirty="0"/>
          </a:p>
          <a:p>
            <a:pPr>
              <a:buClr>
                <a:srgbClr val="262626"/>
              </a:buClr>
            </a:pPr>
            <a:endParaRPr lang="en-GB" dirty="0"/>
          </a:p>
          <a:p>
            <a:pPr>
              <a:buClr>
                <a:srgbClr val="262626"/>
              </a:buClr>
            </a:pPr>
            <a:endParaRPr lang="en-GB" dirty="0"/>
          </a:p>
          <a:p>
            <a:pPr>
              <a:buClr>
                <a:srgbClr val="262626"/>
              </a:buClr>
            </a:pPr>
            <a:endParaRPr lang="en-GB" dirty="0"/>
          </a:p>
          <a:p>
            <a:pPr>
              <a:buClr>
                <a:srgbClr val="262626"/>
              </a:buClr>
            </a:pPr>
            <a:endParaRPr lang="en-GB" dirty="0"/>
          </a:p>
          <a:p>
            <a:pPr>
              <a:buClr>
                <a:srgbClr val="262626"/>
              </a:buClr>
            </a:pPr>
            <a:r>
              <a:rPr lang="en-GB" dirty="0"/>
              <a:t>So, </a:t>
            </a:r>
            <a:r>
              <a:rPr lang="en-GB" dirty="0" err="1"/>
              <a:t>How,does</a:t>
            </a:r>
            <a:r>
              <a:rPr lang="en-GB" dirty="0"/>
              <a:t> an RNN keeps track of previous input?</a:t>
            </a:r>
          </a:p>
          <a:p>
            <a:pPr marL="0" indent="0">
              <a:buClr>
                <a:srgbClr val="262626"/>
              </a:buClr>
              <a:buNone/>
            </a:pPr>
            <a:r>
              <a:rPr lang="en-GB" dirty="0"/>
              <a:t>                - It is with the hidden states.</a:t>
            </a:r>
          </a:p>
        </p:txBody>
      </p:sp>
      <p:pic>
        <p:nvPicPr>
          <p:cNvPr id="4" name="Picture 4">
            <a:extLst>
              <a:ext uri="{FF2B5EF4-FFF2-40B4-BE49-F238E27FC236}">
                <a16:creationId xmlns:a16="http://schemas.microsoft.com/office/drawing/2014/main" id="{13B91ED4-3348-4C1E-ABFC-B70C8A290A11}"/>
              </a:ext>
            </a:extLst>
          </p:cNvPr>
          <p:cNvPicPr>
            <a:picLocks noChangeAspect="1"/>
          </p:cNvPicPr>
          <p:nvPr/>
        </p:nvPicPr>
        <p:blipFill>
          <a:blip r:embed="rId2"/>
          <a:stretch>
            <a:fillRect/>
          </a:stretch>
        </p:blipFill>
        <p:spPr>
          <a:xfrm>
            <a:off x="2304020" y="2704713"/>
            <a:ext cx="7040817" cy="1978460"/>
          </a:xfrm>
          <a:prstGeom prst="rect">
            <a:avLst/>
          </a:prstGeom>
        </p:spPr>
      </p:pic>
    </p:spTree>
    <p:extLst>
      <p:ext uri="{BB962C8B-B14F-4D97-AF65-F5344CB8AC3E}">
        <p14:creationId xmlns:p14="http://schemas.microsoft.com/office/powerpoint/2010/main" val="2493669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4B466-4445-4B72-9916-AFEE97761159}"/>
              </a:ext>
            </a:extLst>
          </p:cNvPr>
          <p:cNvSpPr>
            <a:spLocks noGrp="1"/>
          </p:cNvSpPr>
          <p:nvPr>
            <p:ph type="title"/>
          </p:nvPr>
        </p:nvSpPr>
        <p:spPr>
          <a:xfrm>
            <a:off x="1066800" y="356844"/>
            <a:ext cx="10058400" cy="1371600"/>
          </a:xfrm>
        </p:spPr>
        <p:txBody>
          <a:bodyPr/>
          <a:lstStyle/>
          <a:p>
            <a:r>
              <a:rPr lang="en-GB"/>
              <a:t>'</a:t>
            </a:r>
            <a:r>
              <a:rPr lang="en-GB" b="1" i="1">
                <a:latin typeface="Comic Sans MS"/>
              </a:rPr>
              <a:t>Hidden State</a:t>
            </a:r>
            <a:r>
              <a:rPr lang="en-GB"/>
              <a:t>' of An RNN</a:t>
            </a:r>
          </a:p>
        </p:txBody>
      </p:sp>
      <p:sp>
        <p:nvSpPr>
          <p:cNvPr id="3" name="Content Placeholder 2">
            <a:extLst>
              <a:ext uri="{FF2B5EF4-FFF2-40B4-BE49-F238E27FC236}">
                <a16:creationId xmlns:a16="http://schemas.microsoft.com/office/drawing/2014/main" id="{3A5BAFA5-1DB1-4E26-B361-6B96FA0A2E71}"/>
              </a:ext>
            </a:extLst>
          </p:cNvPr>
          <p:cNvSpPr>
            <a:spLocks noGrp="1"/>
          </p:cNvSpPr>
          <p:nvPr>
            <p:ph idx="1"/>
          </p:nvPr>
        </p:nvSpPr>
        <p:spPr>
          <a:xfrm>
            <a:off x="1066800" y="1849120"/>
            <a:ext cx="10058400" cy="3931920"/>
          </a:xfrm>
        </p:spPr>
        <p:txBody>
          <a:bodyPr vert="horz" lIns="91440" tIns="45720" rIns="91440" bIns="45720" rtlCol="0" anchor="t">
            <a:normAutofit lnSpcReduction="10000"/>
          </a:bodyPr>
          <a:lstStyle/>
          <a:p>
            <a:r>
              <a:rPr lang="en-GB" dirty="0">
                <a:ea typeface="+mn-lt"/>
                <a:cs typeface="+mn-lt"/>
              </a:rPr>
              <a:t>The hidden state of an RNN means</a:t>
            </a:r>
            <a:r>
              <a:rPr lang="en-GB" b="1" dirty="0">
                <a:ea typeface="+mn-lt"/>
                <a:cs typeface="+mn-lt"/>
              </a:rPr>
              <a:t> historical information of the sequence up to the current</a:t>
            </a:r>
            <a:r>
              <a:rPr lang="en-GB" dirty="0">
                <a:ea typeface="+mn-lt"/>
                <a:cs typeface="+mn-lt"/>
              </a:rPr>
              <a:t> time step.</a:t>
            </a:r>
          </a:p>
          <a:p>
            <a:pPr>
              <a:buClr>
                <a:srgbClr val="262626"/>
              </a:buClr>
            </a:pPr>
            <a:r>
              <a:rPr lang="en-GB" dirty="0">
                <a:ea typeface="+mn-lt"/>
                <a:cs typeface="+mn-lt"/>
              </a:rPr>
              <a:t>Consider an example : Suppose our task is to predict the fifth letter in the word 'HELLO'. The letter “h” has nothing preceding it, let’s take the letter “e”. So at the time the letter “e” is supplied to the network, a recurrence formula is applied to the letter “e” and the previous state which is the letter “h”. These are known as various time steps of the input. So if at time t, the input is “e”, at time t-1, the input was “h”. The recurrence formula is applied to e and h both , and we get a new state.</a:t>
            </a:r>
          </a:p>
          <a:p>
            <a:pPr marL="0" indent="0">
              <a:buClr>
                <a:srgbClr val="262626"/>
              </a:buClr>
              <a:buNone/>
            </a:pPr>
            <a:r>
              <a:rPr lang="en-GB" sz="3200" b="1" dirty="0">
                <a:ea typeface="+mn-lt"/>
                <a:cs typeface="+mn-lt"/>
              </a:rPr>
              <a:t>                         </a:t>
            </a:r>
            <a:r>
              <a:rPr lang="en-GB" sz="3200" b="1" dirty="0" err="1">
                <a:ea typeface="+mn-lt"/>
                <a:cs typeface="+mn-lt"/>
              </a:rPr>
              <a:t>h</a:t>
            </a:r>
            <a:r>
              <a:rPr lang="en-GB" sz="3200" b="1" baseline="-25000" dirty="0" err="1">
                <a:ea typeface="+mn-lt"/>
                <a:cs typeface="+mn-lt"/>
              </a:rPr>
              <a:t>t</a:t>
            </a:r>
            <a:r>
              <a:rPr lang="en-GB" sz="3200" b="1" dirty="0">
                <a:ea typeface="+mn-lt"/>
                <a:cs typeface="+mn-lt"/>
              </a:rPr>
              <a:t> = f(h</a:t>
            </a:r>
            <a:r>
              <a:rPr lang="en-GB" sz="3200" b="1" baseline="-25000" dirty="0">
                <a:ea typeface="+mn-lt"/>
                <a:cs typeface="+mn-lt"/>
              </a:rPr>
              <a:t>t-1</a:t>
            </a:r>
            <a:r>
              <a:rPr lang="en-GB" sz="3200" b="1" dirty="0">
                <a:ea typeface="+mn-lt"/>
                <a:cs typeface="+mn-lt"/>
              </a:rPr>
              <a:t>,x</a:t>
            </a:r>
            <a:r>
              <a:rPr lang="en-GB" sz="3200" b="1" baseline="-25000" dirty="0">
                <a:ea typeface="+mn-lt"/>
                <a:cs typeface="+mn-lt"/>
              </a:rPr>
              <a:t>t</a:t>
            </a:r>
            <a:r>
              <a:rPr lang="en-GB" sz="3200" b="1" dirty="0">
                <a:ea typeface="+mn-lt"/>
                <a:cs typeface="+mn-lt"/>
              </a:rPr>
              <a:t>)</a:t>
            </a:r>
          </a:p>
          <a:p>
            <a:pPr marL="0" indent="0">
              <a:buNone/>
            </a:pPr>
            <a:r>
              <a:rPr lang="en-GB" sz="3200" dirty="0">
                <a:ea typeface="+mn-lt"/>
                <a:cs typeface="+mn-lt"/>
              </a:rPr>
              <a:t>     </a:t>
            </a:r>
            <a:r>
              <a:rPr lang="en-GB" sz="3200" dirty="0" err="1">
                <a:ea typeface="+mn-lt"/>
                <a:cs typeface="+mn-lt"/>
              </a:rPr>
              <a:t>h</a:t>
            </a:r>
            <a:r>
              <a:rPr lang="en-GB" sz="3200" baseline="-25000" dirty="0" err="1">
                <a:ea typeface="+mn-lt"/>
                <a:cs typeface="+mn-lt"/>
              </a:rPr>
              <a:t>t</a:t>
            </a:r>
            <a:r>
              <a:rPr lang="en-GB" sz="3200" dirty="0">
                <a:ea typeface="+mn-lt"/>
                <a:cs typeface="+mn-lt"/>
              </a:rPr>
              <a:t> : State at time step t</a:t>
            </a:r>
          </a:p>
          <a:p>
            <a:pPr marL="0" indent="0">
              <a:buNone/>
            </a:pPr>
            <a:r>
              <a:rPr lang="en-GB" sz="3200" dirty="0">
                <a:ea typeface="+mn-lt"/>
                <a:cs typeface="+mn-lt"/>
              </a:rPr>
              <a:t>     h</a:t>
            </a:r>
            <a:r>
              <a:rPr lang="en-GB" sz="3200" baseline="-25000" dirty="0">
                <a:ea typeface="+mn-lt"/>
                <a:cs typeface="+mn-lt"/>
              </a:rPr>
              <a:t>t-1</a:t>
            </a:r>
            <a:r>
              <a:rPr lang="en-GB" sz="3200" dirty="0">
                <a:ea typeface="+mn-lt"/>
                <a:cs typeface="+mn-lt"/>
              </a:rPr>
              <a:t> : State at time step t-1</a:t>
            </a:r>
          </a:p>
          <a:p>
            <a:pPr marL="0" indent="0">
              <a:buClr>
                <a:srgbClr val="262626"/>
              </a:buClr>
              <a:buNone/>
            </a:pPr>
            <a:endParaRPr lang="en-GB" dirty="0">
              <a:ea typeface="+mn-lt"/>
              <a:cs typeface="+mn-lt"/>
            </a:endParaRPr>
          </a:p>
        </p:txBody>
      </p:sp>
    </p:spTree>
    <p:extLst>
      <p:ext uri="{BB962C8B-B14F-4D97-AF65-F5344CB8AC3E}">
        <p14:creationId xmlns:p14="http://schemas.microsoft.com/office/powerpoint/2010/main" val="4166996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BED7-AD62-437F-A3E1-1ED552EAABF7}"/>
              </a:ext>
            </a:extLst>
          </p:cNvPr>
          <p:cNvSpPr>
            <a:spLocks noGrp="1"/>
          </p:cNvSpPr>
          <p:nvPr>
            <p:ph type="title"/>
          </p:nvPr>
        </p:nvSpPr>
        <p:spPr>
          <a:xfrm>
            <a:off x="1066800" y="642594"/>
            <a:ext cx="10280650" cy="1255184"/>
          </a:xfrm>
        </p:spPr>
        <p:txBody>
          <a:bodyPr>
            <a:normAutofit fontScale="90000"/>
          </a:bodyPr>
          <a:lstStyle/>
          <a:p>
            <a:r>
              <a:rPr lang="en-GB">
                <a:ea typeface="+mj-lt"/>
                <a:cs typeface="+mj-lt"/>
              </a:rPr>
              <a:t>'</a:t>
            </a:r>
            <a:r>
              <a:rPr lang="en-GB" b="1" i="1">
                <a:latin typeface="Comic Sans MS"/>
              </a:rPr>
              <a:t>Hidden State</a:t>
            </a:r>
            <a:r>
              <a:rPr lang="en-GB">
                <a:ea typeface="+mj-lt"/>
                <a:cs typeface="+mj-lt"/>
              </a:rPr>
              <a:t>'  and Outputof An RNN</a:t>
            </a:r>
            <a:endParaRPr lang="en-US">
              <a:ea typeface="+mj-lt"/>
              <a:cs typeface="+mj-lt"/>
            </a:endParaRPr>
          </a:p>
          <a:p>
            <a:endParaRPr lang="en-GB"/>
          </a:p>
        </p:txBody>
      </p:sp>
      <p:sp>
        <p:nvSpPr>
          <p:cNvPr id="3" name="Content Placeholder 2">
            <a:extLst>
              <a:ext uri="{FF2B5EF4-FFF2-40B4-BE49-F238E27FC236}">
                <a16:creationId xmlns:a16="http://schemas.microsoft.com/office/drawing/2014/main" id="{D389F80E-5B44-4CB2-A8F0-9E35565D4238}"/>
              </a:ext>
            </a:extLst>
          </p:cNvPr>
          <p:cNvSpPr>
            <a:spLocks noGrp="1"/>
          </p:cNvSpPr>
          <p:nvPr>
            <p:ph idx="1"/>
          </p:nvPr>
        </p:nvSpPr>
        <p:spPr>
          <a:xfrm>
            <a:off x="1066800" y="1711537"/>
            <a:ext cx="10058400" cy="4323503"/>
          </a:xfrm>
        </p:spPr>
        <p:txBody>
          <a:bodyPr vert="horz" lIns="91440" tIns="45720" rIns="91440" bIns="45720" rtlCol="0" anchor="t">
            <a:normAutofit/>
          </a:bodyPr>
          <a:lstStyle/>
          <a:p>
            <a:r>
              <a:rPr lang="en-GB" b="1" dirty="0"/>
              <a:t>                                               </a:t>
            </a:r>
            <a:r>
              <a:rPr lang="en-GB" b="1" dirty="0" err="1"/>
              <a:t>h</a:t>
            </a:r>
            <a:r>
              <a:rPr lang="en-GB" b="1" baseline="-25000" dirty="0" err="1"/>
              <a:t>t</a:t>
            </a:r>
            <a:r>
              <a:rPr lang="en-GB" b="1" dirty="0"/>
              <a:t> = f(h</a:t>
            </a:r>
            <a:r>
              <a:rPr lang="en-GB" b="1" baseline="-25000" dirty="0"/>
              <a:t>t-1</a:t>
            </a:r>
            <a:r>
              <a:rPr lang="en-GB" b="1" dirty="0"/>
              <a:t>,x</a:t>
            </a:r>
            <a:r>
              <a:rPr lang="en-GB" b="1" baseline="-25000" dirty="0"/>
              <a:t>t</a:t>
            </a:r>
            <a:r>
              <a:rPr lang="en-GB" b="1" dirty="0"/>
              <a:t>)</a:t>
            </a:r>
            <a:endParaRPr lang="en-US" dirty="0">
              <a:ea typeface="+mn-lt"/>
              <a:cs typeface="+mn-lt"/>
            </a:endParaRPr>
          </a:p>
          <a:p>
            <a:pPr>
              <a:buClr>
                <a:srgbClr val="262626"/>
              </a:buClr>
            </a:pPr>
            <a:r>
              <a:rPr lang="en-GB" dirty="0"/>
              <a:t>Actually </a:t>
            </a:r>
            <a:r>
              <a:rPr lang="en-GB" dirty="0" err="1"/>
              <a:t>ht</a:t>
            </a:r>
            <a:r>
              <a:rPr lang="en-GB" dirty="0"/>
              <a:t> is generated by the hidden layer neurons. Suppose the activation function of hidden layer is </a:t>
            </a:r>
            <a:r>
              <a:rPr lang="en-GB" dirty="0" err="1"/>
              <a:t>tanh</a:t>
            </a:r>
            <a:r>
              <a:rPr lang="en-GB" dirty="0"/>
              <a:t>, then </a:t>
            </a:r>
            <a:r>
              <a:rPr lang="en-GB" dirty="0" err="1"/>
              <a:t>ht</a:t>
            </a:r>
            <a:r>
              <a:rPr lang="en-GB" dirty="0"/>
              <a:t> is:</a:t>
            </a:r>
          </a:p>
          <a:p>
            <a:pPr>
              <a:buClr>
                <a:srgbClr val="262626"/>
              </a:buClr>
            </a:pPr>
            <a:r>
              <a:rPr lang="en-GB" dirty="0"/>
              <a:t>                                     </a:t>
            </a:r>
            <a:r>
              <a:rPr lang="en-GB" b="1" dirty="0" err="1"/>
              <a:t>h</a:t>
            </a:r>
            <a:r>
              <a:rPr lang="en-GB" b="1" baseline="-25000" dirty="0" err="1"/>
              <a:t>t</a:t>
            </a:r>
            <a:r>
              <a:rPr lang="en-GB" b="1" dirty="0"/>
              <a:t> = </a:t>
            </a:r>
            <a:r>
              <a:rPr lang="en-GB" b="1" dirty="0" err="1"/>
              <a:t>tanh</a:t>
            </a:r>
            <a:r>
              <a:rPr lang="en-GB" b="1" dirty="0"/>
              <a:t>(W</a:t>
            </a:r>
            <a:r>
              <a:rPr lang="en-GB" b="1" baseline="-25000" dirty="0"/>
              <a:t>hh</a:t>
            </a:r>
            <a:r>
              <a:rPr lang="en-GB" b="1" dirty="0"/>
              <a:t>h</a:t>
            </a:r>
            <a:r>
              <a:rPr lang="en-GB" b="1" baseline="-25000" dirty="0"/>
              <a:t>t-1</a:t>
            </a:r>
            <a:r>
              <a:rPr lang="en-GB" b="1" dirty="0"/>
              <a:t> + </a:t>
            </a:r>
            <a:r>
              <a:rPr lang="en-GB" b="1" dirty="0" err="1"/>
              <a:t>W</a:t>
            </a:r>
            <a:r>
              <a:rPr lang="en-GB" b="1" baseline="-25000" dirty="0" err="1"/>
              <a:t>hx</a:t>
            </a:r>
            <a:r>
              <a:rPr lang="en-GB" b="1" dirty="0" err="1"/>
              <a:t>x</a:t>
            </a:r>
            <a:r>
              <a:rPr lang="en-GB" b="1" baseline="-25000" dirty="0" err="1"/>
              <a:t>t</a:t>
            </a:r>
            <a:r>
              <a:rPr lang="en-GB" b="1" dirty="0"/>
              <a:t>)</a:t>
            </a:r>
          </a:p>
          <a:p>
            <a:pPr marL="0" indent="0" algn="ctr">
              <a:buClr>
                <a:srgbClr val="262626"/>
              </a:buClr>
              <a:buNone/>
            </a:pPr>
            <a:r>
              <a:rPr lang="en-GB" dirty="0">
                <a:ea typeface="+mn-lt"/>
                <a:cs typeface="+mn-lt"/>
              </a:rPr>
              <a:t>  </a:t>
            </a:r>
            <a:r>
              <a:rPr lang="en-GB" dirty="0" err="1">
                <a:ea typeface="+mn-lt"/>
                <a:cs typeface="+mn-lt"/>
              </a:rPr>
              <a:t>W</a:t>
            </a:r>
            <a:r>
              <a:rPr lang="en-GB" baseline="-25000" dirty="0" err="1">
                <a:ea typeface="+mn-lt"/>
                <a:cs typeface="+mn-lt"/>
              </a:rPr>
              <a:t>hh</a:t>
            </a:r>
            <a:r>
              <a:rPr lang="en-GB" dirty="0">
                <a:ea typeface="+mn-lt"/>
                <a:cs typeface="+mn-lt"/>
              </a:rPr>
              <a:t> : the weight at the recurrent neuron </a:t>
            </a:r>
          </a:p>
          <a:p>
            <a:pPr marL="0" indent="0" algn="ctr">
              <a:buClr>
                <a:srgbClr val="262626"/>
              </a:buClr>
              <a:buNone/>
            </a:pPr>
            <a:r>
              <a:rPr lang="en-GB" dirty="0" err="1">
                <a:ea typeface="+mn-lt"/>
                <a:cs typeface="+mn-lt"/>
              </a:rPr>
              <a:t>W</a:t>
            </a:r>
            <a:r>
              <a:rPr lang="en-GB" baseline="-25000" dirty="0" err="1">
                <a:ea typeface="+mn-lt"/>
                <a:cs typeface="+mn-lt"/>
              </a:rPr>
              <a:t>hx</a:t>
            </a:r>
            <a:r>
              <a:rPr lang="en-GB" dirty="0">
                <a:ea typeface="+mn-lt"/>
                <a:cs typeface="+mn-lt"/>
              </a:rPr>
              <a:t> :  the weight at the input neuron is </a:t>
            </a:r>
          </a:p>
          <a:p>
            <a:pPr>
              <a:buClr>
                <a:srgbClr val="262626"/>
              </a:buClr>
            </a:pPr>
            <a:r>
              <a:rPr lang="en-GB" dirty="0">
                <a:ea typeface="+mn-lt"/>
                <a:cs typeface="+mn-lt"/>
              </a:rPr>
              <a:t>Now, once the current state is calculated we can calculate the output state as</a:t>
            </a:r>
          </a:p>
          <a:p>
            <a:pPr marL="0" indent="0">
              <a:buClr>
                <a:srgbClr val="262626"/>
              </a:buClr>
              <a:buNone/>
            </a:pPr>
            <a:r>
              <a:rPr lang="en-GB" dirty="0"/>
              <a:t>                                               </a:t>
            </a:r>
            <a:r>
              <a:rPr lang="en-GB" b="1" dirty="0" err="1"/>
              <a:t>O</a:t>
            </a:r>
            <a:r>
              <a:rPr lang="en-GB" b="1" baseline="-25000" dirty="0" err="1"/>
              <a:t>t</a:t>
            </a:r>
            <a:r>
              <a:rPr lang="en-GB" b="1" baseline="-25000" dirty="0"/>
              <a:t> </a:t>
            </a:r>
            <a:r>
              <a:rPr lang="en-GB" b="1" dirty="0"/>
              <a:t>= </a:t>
            </a:r>
            <a:r>
              <a:rPr lang="en-GB" b="1" dirty="0" err="1"/>
              <a:t>W</a:t>
            </a:r>
            <a:r>
              <a:rPr lang="en-GB" b="1" baseline="-25000" dirty="0" err="1"/>
              <a:t>oh</a:t>
            </a:r>
            <a:r>
              <a:rPr lang="en-GB" b="1" dirty="0" err="1"/>
              <a:t>h</a:t>
            </a:r>
            <a:r>
              <a:rPr lang="en-GB" b="1" baseline="-25000" dirty="0" err="1"/>
              <a:t>t</a:t>
            </a:r>
            <a:endParaRPr lang="en-GB" dirty="0"/>
          </a:p>
          <a:p>
            <a:pPr marL="0" indent="0">
              <a:buNone/>
            </a:pPr>
            <a:r>
              <a:rPr lang="en-GB" b="1" dirty="0"/>
              <a:t>                                   </a:t>
            </a:r>
            <a:r>
              <a:rPr lang="en-GB" dirty="0"/>
              <a:t>         </a:t>
            </a:r>
            <a:r>
              <a:rPr lang="en-GB" dirty="0" err="1"/>
              <a:t>W</a:t>
            </a:r>
            <a:r>
              <a:rPr lang="en-GB" baseline="-25000" dirty="0" err="1"/>
              <a:t>oh</a:t>
            </a:r>
            <a:r>
              <a:rPr lang="en-GB" dirty="0"/>
              <a:t> </a:t>
            </a:r>
            <a:r>
              <a:rPr lang="en-GB" b="1" dirty="0"/>
              <a:t>:  </a:t>
            </a:r>
            <a:r>
              <a:rPr lang="en-GB" dirty="0"/>
              <a:t>the weight at the output neuron </a:t>
            </a:r>
            <a:endParaRPr lang="en-GB" dirty="0">
              <a:ea typeface="+mn-lt"/>
              <a:cs typeface="+mn-lt"/>
            </a:endParaRPr>
          </a:p>
          <a:p>
            <a:pPr>
              <a:buClr>
                <a:srgbClr val="262626"/>
              </a:buClr>
            </a:pPr>
            <a:endParaRPr lang="en-GB" dirty="0"/>
          </a:p>
        </p:txBody>
      </p:sp>
    </p:spTree>
    <p:extLst>
      <p:ext uri="{BB962C8B-B14F-4D97-AF65-F5344CB8AC3E}">
        <p14:creationId xmlns:p14="http://schemas.microsoft.com/office/powerpoint/2010/main" val="3086787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880B5-18F2-4007-BAB3-6E303C9636C5}"/>
              </a:ext>
            </a:extLst>
          </p:cNvPr>
          <p:cNvSpPr>
            <a:spLocks noGrp="1"/>
          </p:cNvSpPr>
          <p:nvPr>
            <p:ph type="title"/>
          </p:nvPr>
        </p:nvSpPr>
        <p:spPr/>
        <p:txBody>
          <a:bodyPr/>
          <a:lstStyle/>
          <a:p>
            <a:endParaRPr lang="en-GB"/>
          </a:p>
        </p:txBody>
      </p:sp>
      <p:pic>
        <p:nvPicPr>
          <p:cNvPr id="4" name="Picture 4" descr="Diagram, schematic&#10;&#10;Description automatically generated">
            <a:extLst>
              <a:ext uri="{FF2B5EF4-FFF2-40B4-BE49-F238E27FC236}">
                <a16:creationId xmlns:a16="http://schemas.microsoft.com/office/drawing/2014/main" id="{B18F95E4-A2C7-4FF9-A484-C37623BC3F82}"/>
              </a:ext>
            </a:extLst>
          </p:cNvPr>
          <p:cNvPicPr>
            <a:picLocks noGrp="1" noChangeAspect="1"/>
          </p:cNvPicPr>
          <p:nvPr>
            <p:ph idx="1"/>
          </p:nvPr>
        </p:nvPicPr>
        <p:blipFill>
          <a:blip r:embed="rId2"/>
          <a:stretch>
            <a:fillRect/>
          </a:stretch>
        </p:blipFill>
        <p:spPr>
          <a:xfrm>
            <a:off x="1864552" y="2128263"/>
            <a:ext cx="8243690" cy="3537166"/>
          </a:xfrm>
        </p:spPr>
      </p:pic>
    </p:spTree>
    <p:extLst>
      <p:ext uri="{BB962C8B-B14F-4D97-AF65-F5344CB8AC3E}">
        <p14:creationId xmlns:p14="http://schemas.microsoft.com/office/powerpoint/2010/main" val="1860130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64D1C-D014-4D05-85CE-DABD6B6CA59D}"/>
              </a:ext>
            </a:extLst>
          </p:cNvPr>
          <p:cNvSpPr>
            <a:spLocks noGrp="1"/>
          </p:cNvSpPr>
          <p:nvPr>
            <p:ph type="title"/>
          </p:nvPr>
        </p:nvSpPr>
        <p:spPr/>
        <p:txBody>
          <a:bodyPr/>
          <a:lstStyle/>
          <a:p>
            <a:r>
              <a:rPr lang="en-GB"/>
              <a:t>Steps in a RNN</a:t>
            </a:r>
          </a:p>
        </p:txBody>
      </p:sp>
      <p:sp>
        <p:nvSpPr>
          <p:cNvPr id="3" name="Content Placeholder 2">
            <a:extLst>
              <a:ext uri="{FF2B5EF4-FFF2-40B4-BE49-F238E27FC236}">
                <a16:creationId xmlns:a16="http://schemas.microsoft.com/office/drawing/2014/main" id="{D5E0E188-EFE2-4D40-8CFD-2D89AB4873FA}"/>
              </a:ext>
            </a:extLst>
          </p:cNvPr>
          <p:cNvSpPr>
            <a:spLocks noGrp="1"/>
          </p:cNvSpPr>
          <p:nvPr>
            <p:ph idx="1"/>
          </p:nvPr>
        </p:nvSpPr>
        <p:spPr/>
        <p:txBody>
          <a:bodyPr vert="horz" lIns="91440" tIns="45720" rIns="91440" bIns="45720" rtlCol="0" anchor="t">
            <a:normAutofit lnSpcReduction="10000"/>
          </a:bodyPr>
          <a:lstStyle/>
          <a:p>
            <a:pPr marL="342900" indent="-342900">
              <a:buFont typeface="+mj-lt"/>
              <a:buAutoNum type="arabicPeriod"/>
            </a:pPr>
            <a:r>
              <a:rPr lang="en-GB" dirty="0">
                <a:ea typeface="+mn-lt"/>
                <a:cs typeface="+mn-lt"/>
              </a:rPr>
              <a:t>A single time step of the input is supplied to the network i.e. </a:t>
            </a:r>
            <a:r>
              <a:rPr lang="en-GB" dirty="0" err="1">
                <a:ea typeface="+mn-lt"/>
                <a:cs typeface="+mn-lt"/>
              </a:rPr>
              <a:t>x</a:t>
            </a:r>
            <a:r>
              <a:rPr lang="en-GB" baseline="-25000" dirty="0" err="1">
                <a:ea typeface="+mn-lt"/>
                <a:cs typeface="+mn-lt"/>
              </a:rPr>
              <a:t>t</a:t>
            </a:r>
            <a:r>
              <a:rPr lang="en-GB" dirty="0">
                <a:ea typeface="+mn-lt"/>
                <a:cs typeface="+mn-lt"/>
              </a:rPr>
              <a:t> is supplied to the network</a:t>
            </a:r>
            <a:endParaRPr lang="en-GB" dirty="0"/>
          </a:p>
          <a:p>
            <a:pPr marL="342900" indent="-342900">
              <a:buFont typeface="+mj-lt"/>
              <a:buAutoNum type="arabicPeriod"/>
            </a:pPr>
            <a:r>
              <a:rPr lang="en-GB" dirty="0">
                <a:ea typeface="+mn-lt"/>
                <a:cs typeface="+mn-lt"/>
              </a:rPr>
              <a:t>We then calculate its current state using a combination of the current input and the previous state i.e. we calculate </a:t>
            </a:r>
            <a:r>
              <a:rPr lang="en-GB" dirty="0" err="1">
                <a:ea typeface="+mn-lt"/>
                <a:cs typeface="+mn-lt"/>
              </a:rPr>
              <a:t>h</a:t>
            </a:r>
            <a:r>
              <a:rPr lang="en-GB" baseline="-25000" dirty="0" err="1">
                <a:ea typeface="+mn-lt"/>
                <a:cs typeface="+mn-lt"/>
              </a:rPr>
              <a:t>t</a:t>
            </a:r>
            <a:endParaRPr lang="en-GB" baseline="-25000" dirty="0"/>
          </a:p>
          <a:p>
            <a:pPr marL="342900" indent="-342900">
              <a:buFont typeface="+mj-lt"/>
              <a:buAutoNum type="arabicPeriod"/>
            </a:pPr>
            <a:r>
              <a:rPr lang="en-GB" dirty="0">
                <a:ea typeface="+mn-lt"/>
                <a:cs typeface="+mn-lt"/>
              </a:rPr>
              <a:t>The current </a:t>
            </a:r>
            <a:r>
              <a:rPr lang="en-GB" dirty="0" err="1">
                <a:ea typeface="+mn-lt"/>
                <a:cs typeface="+mn-lt"/>
              </a:rPr>
              <a:t>h</a:t>
            </a:r>
            <a:r>
              <a:rPr lang="en-GB" baseline="-25000" dirty="0" err="1">
                <a:ea typeface="+mn-lt"/>
                <a:cs typeface="+mn-lt"/>
              </a:rPr>
              <a:t>t</a:t>
            </a:r>
            <a:r>
              <a:rPr lang="en-GB" dirty="0">
                <a:ea typeface="+mn-lt"/>
                <a:cs typeface="+mn-lt"/>
              </a:rPr>
              <a:t> becomes h</a:t>
            </a:r>
            <a:r>
              <a:rPr lang="en-GB" baseline="-25000" dirty="0">
                <a:ea typeface="+mn-lt"/>
                <a:cs typeface="+mn-lt"/>
              </a:rPr>
              <a:t>t-1</a:t>
            </a:r>
            <a:r>
              <a:rPr lang="en-GB" dirty="0">
                <a:ea typeface="+mn-lt"/>
                <a:cs typeface="+mn-lt"/>
              </a:rPr>
              <a:t> for the next time step</a:t>
            </a:r>
            <a:endParaRPr lang="en-GB" dirty="0"/>
          </a:p>
          <a:p>
            <a:pPr marL="342900" indent="-342900">
              <a:buFont typeface="+mj-lt"/>
              <a:buAutoNum type="arabicPeriod"/>
            </a:pPr>
            <a:r>
              <a:rPr lang="en-GB" dirty="0">
                <a:ea typeface="+mn-lt"/>
                <a:cs typeface="+mn-lt"/>
              </a:rPr>
              <a:t>We can go as many time steps as the problem demands and combine the information from all the previous states</a:t>
            </a:r>
            <a:endParaRPr lang="en-GB" dirty="0"/>
          </a:p>
          <a:p>
            <a:pPr marL="342900" indent="-342900">
              <a:buFont typeface="+mj-lt"/>
              <a:buAutoNum type="arabicPeriod"/>
            </a:pPr>
            <a:r>
              <a:rPr lang="en-GB" dirty="0">
                <a:ea typeface="+mn-lt"/>
                <a:cs typeface="+mn-lt"/>
              </a:rPr>
              <a:t>Once all the time steps are completed the final current state is used to calculate the output </a:t>
            </a:r>
            <a:r>
              <a:rPr lang="en-GB" dirty="0" err="1">
                <a:ea typeface="+mn-lt"/>
                <a:cs typeface="+mn-lt"/>
              </a:rPr>
              <a:t>o</a:t>
            </a:r>
            <a:r>
              <a:rPr lang="en-GB" baseline="-25000" dirty="0" err="1">
                <a:ea typeface="+mn-lt"/>
                <a:cs typeface="+mn-lt"/>
              </a:rPr>
              <a:t>t</a:t>
            </a:r>
            <a:r>
              <a:rPr lang="en-GB" dirty="0">
                <a:ea typeface="+mn-lt"/>
                <a:cs typeface="+mn-lt"/>
              </a:rPr>
              <a:t>.</a:t>
            </a:r>
            <a:endParaRPr lang="en-GB" dirty="0"/>
          </a:p>
          <a:p>
            <a:pPr marL="342900" indent="-342900">
              <a:buFont typeface="+mj-lt"/>
              <a:buAutoNum type="arabicPeriod"/>
            </a:pPr>
            <a:r>
              <a:rPr lang="en-GB" dirty="0">
                <a:ea typeface="+mn-lt"/>
                <a:cs typeface="+mn-lt"/>
              </a:rPr>
              <a:t>The output is then compared to the actual output and the error is generated .</a:t>
            </a:r>
            <a:endParaRPr lang="en-GB" dirty="0"/>
          </a:p>
          <a:p>
            <a:pPr marL="342900" indent="-342900">
              <a:buFont typeface="+mj-lt"/>
              <a:buAutoNum type="arabicPeriod"/>
            </a:pPr>
            <a:r>
              <a:rPr lang="en-GB" dirty="0">
                <a:ea typeface="+mn-lt"/>
                <a:cs typeface="+mn-lt"/>
              </a:rPr>
              <a:t>The error is then </a:t>
            </a:r>
            <a:r>
              <a:rPr lang="en-GB" dirty="0" err="1">
                <a:ea typeface="+mn-lt"/>
                <a:cs typeface="+mn-lt"/>
              </a:rPr>
              <a:t>backpropagated</a:t>
            </a:r>
            <a:r>
              <a:rPr lang="en-GB" dirty="0">
                <a:ea typeface="+mn-lt"/>
                <a:cs typeface="+mn-lt"/>
              </a:rPr>
              <a:t> to the network to update the weights and the network is trained.</a:t>
            </a:r>
            <a:endParaRPr lang="en-GB" dirty="0"/>
          </a:p>
          <a:p>
            <a:pPr>
              <a:buClr>
                <a:srgbClr val="262626"/>
              </a:buClr>
            </a:pPr>
            <a:endParaRPr lang="en-GB" dirty="0"/>
          </a:p>
        </p:txBody>
      </p:sp>
    </p:spTree>
    <p:extLst>
      <p:ext uri="{BB962C8B-B14F-4D97-AF65-F5344CB8AC3E}">
        <p14:creationId xmlns:p14="http://schemas.microsoft.com/office/powerpoint/2010/main" val="272211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69193-4A58-4D2D-AD35-3A4B821394CE}"/>
              </a:ext>
            </a:extLst>
          </p:cNvPr>
          <p:cNvSpPr>
            <a:spLocks noGrp="1"/>
          </p:cNvSpPr>
          <p:nvPr>
            <p:ph type="title"/>
          </p:nvPr>
        </p:nvSpPr>
        <p:spPr/>
        <p:txBody>
          <a:bodyPr>
            <a:normAutofit fontScale="90000"/>
          </a:bodyPr>
          <a:lstStyle/>
          <a:p>
            <a:r>
              <a:rPr lang="en-GB" dirty="0"/>
              <a:t>An Example : Character Prediction Task </a:t>
            </a:r>
          </a:p>
        </p:txBody>
      </p:sp>
      <p:sp>
        <p:nvSpPr>
          <p:cNvPr id="3" name="Content Placeholder 2">
            <a:extLst>
              <a:ext uri="{FF2B5EF4-FFF2-40B4-BE49-F238E27FC236}">
                <a16:creationId xmlns:a16="http://schemas.microsoft.com/office/drawing/2014/main" id="{6E7CFA72-3FDB-4047-84B6-6036B2061DFC}"/>
              </a:ext>
            </a:extLst>
          </p:cNvPr>
          <p:cNvSpPr>
            <a:spLocks noGrp="1"/>
          </p:cNvSpPr>
          <p:nvPr>
            <p:ph idx="1"/>
          </p:nvPr>
        </p:nvSpPr>
        <p:spPr/>
        <p:txBody>
          <a:bodyPr vert="horz" lIns="91440" tIns="45720" rIns="91440" bIns="45720" rtlCol="0" anchor="t">
            <a:normAutofit/>
          </a:bodyPr>
          <a:lstStyle/>
          <a:p>
            <a:pPr>
              <a:buClr>
                <a:srgbClr val="262626"/>
              </a:buClr>
            </a:pPr>
            <a:r>
              <a:rPr lang="en-GB" err="1">
                <a:ea typeface="+mn-lt"/>
                <a:cs typeface="+mn-lt"/>
              </a:rPr>
              <a:t>Lets</a:t>
            </a:r>
            <a:r>
              <a:rPr lang="en-GB">
                <a:ea typeface="+mn-lt"/>
                <a:cs typeface="+mn-lt"/>
              </a:rPr>
              <a:t> see an example to understand how RNN is working....</a:t>
            </a:r>
            <a:endParaRPr lang="en-US"/>
          </a:p>
          <a:p>
            <a:pPr>
              <a:buClr>
                <a:srgbClr val="262626"/>
              </a:buClr>
            </a:pPr>
            <a:endParaRPr lang="en-GB"/>
          </a:p>
          <a:p>
            <a:pPr>
              <a:buClr>
                <a:srgbClr val="262626"/>
              </a:buClr>
            </a:pPr>
            <a:endParaRPr lang="en-GB"/>
          </a:p>
          <a:p>
            <a:pPr>
              <a:buClr>
                <a:srgbClr val="262626"/>
              </a:buClr>
            </a:pPr>
            <a:endParaRPr lang="en-GB"/>
          </a:p>
          <a:p>
            <a:pPr>
              <a:buClr>
                <a:srgbClr val="262626"/>
              </a:buClr>
            </a:pPr>
            <a:endParaRPr lang="en-GB"/>
          </a:p>
          <a:p>
            <a:pPr>
              <a:buClr>
                <a:srgbClr val="262626"/>
              </a:buClr>
            </a:pPr>
            <a:endParaRPr lang="en-GB"/>
          </a:p>
          <a:p>
            <a:pPr>
              <a:buClr>
                <a:srgbClr val="262626"/>
              </a:buClr>
            </a:pPr>
            <a:endParaRPr lang="en-GB"/>
          </a:p>
          <a:p>
            <a:pPr>
              <a:buClr>
                <a:srgbClr val="262626"/>
              </a:buClr>
            </a:pPr>
            <a:endParaRPr lang="en-GB"/>
          </a:p>
          <a:p>
            <a:pPr>
              <a:buClr>
                <a:srgbClr val="262626"/>
              </a:buClr>
            </a:pPr>
            <a:endParaRPr lang="en-GB"/>
          </a:p>
          <a:p>
            <a:pPr>
              <a:buClr>
                <a:srgbClr val="262626"/>
              </a:buClr>
            </a:pPr>
            <a:endParaRPr lang="en-GB"/>
          </a:p>
        </p:txBody>
      </p:sp>
      <p:graphicFrame>
        <p:nvGraphicFramePr>
          <p:cNvPr id="4" name="Table 4">
            <a:extLst>
              <a:ext uri="{FF2B5EF4-FFF2-40B4-BE49-F238E27FC236}">
                <a16:creationId xmlns:a16="http://schemas.microsoft.com/office/drawing/2014/main" id="{9383E86D-F86D-466E-BDDE-01737B21528E}"/>
              </a:ext>
            </a:extLst>
          </p:cNvPr>
          <p:cNvGraphicFramePr>
            <a:graphicFrameLocks noGrp="1"/>
          </p:cNvGraphicFramePr>
          <p:nvPr>
            <p:extLst>
              <p:ext uri="{D42A27DB-BD31-4B8C-83A1-F6EECF244321}">
                <p14:modId xmlns:p14="http://schemas.microsoft.com/office/powerpoint/2010/main" val="4294950940"/>
              </p:ext>
            </p:extLst>
          </p:nvPr>
        </p:nvGraphicFramePr>
        <p:xfrm>
          <a:off x="1844666" y="2559527"/>
          <a:ext cx="6655083" cy="1417320"/>
        </p:xfrm>
        <a:graphic>
          <a:graphicData uri="http://schemas.openxmlformats.org/drawingml/2006/table">
            <a:tbl>
              <a:tblPr firstRow="1" bandRow="1">
                <a:tableStyleId>{5C22544A-7EE6-4342-B048-85BDC9FD1C3A}</a:tableStyleId>
              </a:tblPr>
              <a:tblGrid>
                <a:gridCol w="6655083">
                  <a:extLst>
                    <a:ext uri="{9D8B030D-6E8A-4147-A177-3AD203B41FA5}">
                      <a16:colId xmlns:a16="http://schemas.microsoft.com/office/drawing/2014/main" val="317090502"/>
                    </a:ext>
                  </a:extLst>
                </a:gridCol>
              </a:tblGrid>
              <a:tr h="1278720">
                <a:tc>
                  <a:txBody>
                    <a:bodyPr/>
                    <a:lstStyle/>
                    <a:p>
                      <a:pPr marL="0" marR="0" lvl="0" indent="0" algn="l">
                        <a:lnSpc>
                          <a:spcPct val="100000"/>
                        </a:lnSpc>
                        <a:spcBef>
                          <a:spcPts val="900"/>
                        </a:spcBef>
                        <a:spcAft>
                          <a:spcPts val="0"/>
                        </a:spcAft>
                        <a:buNone/>
                      </a:pPr>
                      <a:r>
                        <a:rPr lang="en-GB" sz="1800" b="1" i="0" u="none" strike="noStrike" noProof="0" dirty="0">
                          <a:latin typeface="Century Gothic"/>
                        </a:rPr>
                        <a:t>Objective</a:t>
                      </a:r>
                      <a:r>
                        <a:rPr lang="en-GB" sz="1800" b="0" i="0" u="none" strike="noStrike" noProof="0" dirty="0">
                          <a:latin typeface="Century Gothic"/>
                        </a:rPr>
                        <a:t> : Predict the next character in a word</a:t>
                      </a:r>
                      <a:endParaRPr lang="en-US" sz="1800" b="0" i="0" u="none" strike="noStrike" noProof="0" dirty="0">
                        <a:latin typeface="Century Gothic"/>
                      </a:endParaRPr>
                    </a:p>
                    <a:p>
                      <a:pPr marL="0" marR="0" lvl="0" indent="0" algn="l">
                        <a:lnSpc>
                          <a:spcPct val="100000"/>
                        </a:lnSpc>
                        <a:spcBef>
                          <a:spcPts val="900"/>
                        </a:spcBef>
                        <a:spcAft>
                          <a:spcPts val="0"/>
                        </a:spcAft>
                        <a:buNone/>
                      </a:pPr>
                      <a:r>
                        <a:rPr lang="en-GB" sz="1800" b="0" i="0" u="none" strike="noStrike" noProof="0" dirty="0">
                          <a:latin typeface="Century Gothic"/>
                        </a:rPr>
                        <a:t>            Input : A character in a word (</a:t>
                      </a:r>
                      <a:r>
                        <a:rPr lang="en-GB" sz="1800" b="0" i="0" u="none" strike="noStrike" noProof="0" dirty="0" err="1">
                          <a:latin typeface="Century Gothic"/>
                        </a:rPr>
                        <a:t>eg</a:t>
                      </a:r>
                      <a:r>
                        <a:rPr lang="en-GB" sz="1800" b="0" i="0" u="none" strike="noStrike" noProof="0" dirty="0">
                          <a:latin typeface="Century Gothic"/>
                        </a:rPr>
                        <a:t> : H in 'HELLO')</a:t>
                      </a:r>
                      <a:endParaRPr lang="en-US" sz="1800" b="0" i="0" u="none" strike="noStrike" noProof="0" dirty="0">
                        <a:latin typeface="Century Gothic"/>
                      </a:endParaRPr>
                    </a:p>
                    <a:p>
                      <a:pPr marL="0" marR="0" lvl="0" indent="0" algn="l">
                        <a:lnSpc>
                          <a:spcPct val="100000"/>
                        </a:lnSpc>
                        <a:spcBef>
                          <a:spcPts val="900"/>
                        </a:spcBef>
                        <a:spcAft>
                          <a:spcPts val="0"/>
                        </a:spcAft>
                        <a:buNone/>
                      </a:pPr>
                      <a:r>
                        <a:rPr lang="en-GB" sz="1800" b="0" i="0" u="none" strike="noStrike" noProof="0" dirty="0">
                          <a:latin typeface="Century Gothic"/>
                        </a:rPr>
                        <a:t>            Output : Next character (</a:t>
                      </a:r>
                      <a:r>
                        <a:rPr lang="en-GB" sz="1800" b="0" i="0" u="none" strike="noStrike" noProof="0" dirty="0" err="1">
                          <a:latin typeface="Century Gothic"/>
                        </a:rPr>
                        <a:t>eg</a:t>
                      </a:r>
                      <a:r>
                        <a:rPr lang="en-GB" sz="1800" b="0" i="0" u="none" strike="noStrike" noProof="0" dirty="0">
                          <a:latin typeface="Century Gothic"/>
                        </a:rPr>
                        <a:t> : </a:t>
                      </a:r>
                      <a:r>
                        <a:rPr lang="en-GB" sz="1800" b="0" i="0" u="none" strike="noStrike" noProof="0" dirty="0" smtClean="0">
                          <a:latin typeface="Century Gothic"/>
                        </a:rPr>
                        <a:t>E </a:t>
                      </a:r>
                      <a:r>
                        <a:rPr lang="en-GB" sz="1800" b="0" i="0" u="none" strike="noStrike" noProof="0" dirty="0">
                          <a:latin typeface="Century Gothic"/>
                        </a:rPr>
                        <a:t>)</a:t>
                      </a:r>
                      <a:endParaRPr lang="en-US" sz="1800" b="0" i="0" u="none" strike="noStrike" noProof="0" dirty="0">
                        <a:latin typeface="Century Gothic"/>
                      </a:endParaRPr>
                    </a:p>
                    <a:p>
                      <a:pPr lvl="0">
                        <a:buNone/>
                      </a:pPr>
                      <a:endParaRPr lang="en-GB" dirty="0"/>
                    </a:p>
                  </a:txBody>
                  <a:tcPr/>
                </a:tc>
                <a:extLst>
                  <a:ext uri="{0D108BD9-81ED-4DB2-BD59-A6C34878D82A}">
                    <a16:rowId xmlns:a16="http://schemas.microsoft.com/office/drawing/2014/main" val="118334593"/>
                  </a:ext>
                </a:extLst>
              </a:tr>
            </a:tbl>
          </a:graphicData>
        </a:graphic>
      </p:graphicFrame>
    </p:spTree>
    <p:extLst>
      <p:ext uri="{BB962C8B-B14F-4D97-AF65-F5344CB8AC3E}">
        <p14:creationId xmlns:p14="http://schemas.microsoft.com/office/powerpoint/2010/main" val="3871906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4927F-DE95-4B62-8E98-66AB713FC467}"/>
              </a:ext>
            </a:extLst>
          </p:cNvPr>
          <p:cNvSpPr>
            <a:spLocks noGrp="1"/>
          </p:cNvSpPr>
          <p:nvPr>
            <p:ph type="title"/>
          </p:nvPr>
        </p:nvSpPr>
        <p:spPr/>
        <p:txBody>
          <a:bodyPr>
            <a:normAutofit fontScale="90000"/>
          </a:bodyPr>
          <a:lstStyle/>
          <a:p>
            <a:r>
              <a:rPr lang="en-GB">
                <a:ea typeface="+mj-lt"/>
                <a:cs typeface="+mj-lt"/>
              </a:rPr>
              <a:t>An Example : Character Prediction Task</a:t>
            </a:r>
            <a:endParaRPr lang="en-US"/>
          </a:p>
        </p:txBody>
      </p:sp>
      <p:pic>
        <p:nvPicPr>
          <p:cNvPr id="4" name="Picture 4" descr="A picture containing sky, bunch&#10;&#10;Description automatically generated">
            <a:extLst>
              <a:ext uri="{FF2B5EF4-FFF2-40B4-BE49-F238E27FC236}">
                <a16:creationId xmlns:a16="http://schemas.microsoft.com/office/drawing/2014/main" id="{2B593EEE-AF9C-4AED-ACCA-2DF35B96B68B}"/>
              </a:ext>
            </a:extLst>
          </p:cNvPr>
          <p:cNvPicPr>
            <a:picLocks noGrp="1" noChangeAspect="1"/>
          </p:cNvPicPr>
          <p:nvPr>
            <p:ph sz="half" idx="1"/>
          </p:nvPr>
        </p:nvPicPr>
        <p:blipFill>
          <a:blip r:embed="rId2"/>
          <a:stretch>
            <a:fillRect/>
          </a:stretch>
        </p:blipFill>
        <p:spPr>
          <a:xfrm>
            <a:off x="7847141" y="2340097"/>
            <a:ext cx="2801331" cy="1176657"/>
          </a:xfrm>
        </p:spPr>
      </p:pic>
      <p:sp>
        <p:nvSpPr>
          <p:cNvPr id="6" name="Content Placeholder 5">
            <a:extLst>
              <a:ext uri="{FF2B5EF4-FFF2-40B4-BE49-F238E27FC236}">
                <a16:creationId xmlns:a16="http://schemas.microsoft.com/office/drawing/2014/main" id="{5D647384-CF3C-4920-93EA-0B65B470C461}"/>
              </a:ext>
            </a:extLst>
          </p:cNvPr>
          <p:cNvSpPr>
            <a:spLocks noGrp="1"/>
          </p:cNvSpPr>
          <p:nvPr>
            <p:ph sz="half" idx="2"/>
          </p:nvPr>
        </p:nvSpPr>
        <p:spPr>
          <a:xfrm>
            <a:off x="6860923" y="1946545"/>
            <a:ext cx="4942770" cy="4406655"/>
          </a:xfrm>
        </p:spPr>
        <p:txBody>
          <a:bodyPr vert="horz" lIns="91440" tIns="45720" rIns="91440" bIns="45720" rtlCol="0" anchor="t">
            <a:normAutofit/>
          </a:bodyPr>
          <a:lstStyle/>
          <a:p>
            <a:r>
              <a:rPr lang="en-GB" dirty="0"/>
              <a:t>One-hot encoded vectors</a:t>
            </a:r>
          </a:p>
          <a:p>
            <a:pPr>
              <a:buClr>
                <a:srgbClr val="262626"/>
              </a:buClr>
            </a:pPr>
            <a:endParaRPr lang="en-GB" dirty="0"/>
          </a:p>
          <a:p>
            <a:pPr>
              <a:buClr>
                <a:srgbClr val="262626"/>
              </a:buClr>
            </a:pPr>
            <a:endParaRPr lang="en-GB" dirty="0"/>
          </a:p>
          <a:p>
            <a:pPr>
              <a:buClr>
                <a:srgbClr val="262626"/>
              </a:buClr>
            </a:pPr>
            <a:endParaRPr lang="en-GB" dirty="0"/>
          </a:p>
          <a:p>
            <a:pPr>
              <a:buClr>
                <a:srgbClr val="262626"/>
              </a:buClr>
            </a:pPr>
            <a:endParaRPr lang="en-GB" dirty="0"/>
          </a:p>
          <a:p>
            <a:pPr marL="0" indent="0">
              <a:buClr>
                <a:srgbClr val="262626"/>
              </a:buClr>
              <a:buNone/>
            </a:pPr>
            <a:r>
              <a:rPr lang="en-GB" dirty="0"/>
              <a:t>     </a:t>
            </a:r>
            <a:r>
              <a:rPr lang="en-GB" dirty="0" err="1"/>
              <a:t>W</a:t>
            </a:r>
            <a:r>
              <a:rPr lang="en-GB" baseline="-25000" dirty="0" err="1"/>
              <a:t>hx</a:t>
            </a:r>
            <a:r>
              <a:rPr lang="en-GB" dirty="0"/>
              <a:t> :</a:t>
            </a:r>
          </a:p>
          <a:p>
            <a:pPr>
              <a:buClr>
                <a:srgbClr val="262626"/>
              </a:buClr>
            </a:pPr>
            <a:endParaRPr lang="en-GB" dirty="0"/>
          </a:p>
          <a:p>
            <a:pPr>
              <a:buClr>
                <a:srgbClr val="262626"/>
              </a:buClr>
            </a:pPr>
            <a:r>
              <a:rPr lang="en-GB" dirty="0"/>
              <a:t>          </a:t>
            </a:r>
            <a:r>
              <a:rPr lang="en-GB" dirty="0" err="1"/>
              <a:t>W</a:t>
            </a:r>
            <a:r>
              <a:rPr lang="en-GB" baseline="-25000" dirty="0" err="1"/>
              <a:t>hh</a:t>
            </a:r>
            <a:r>
              <a:rPr lang="en-GB" baseline="-25000" dirty="0"/>
              <a:t> :   </a:t>
            </a:r>
            <a:endParaRPr lang="en-GB" dirty="0"/>
          </a:p>
          <a:p>
            <a:pPr>
              <a:buClr>
                <a:srgbClr val="262626"/>
              </a:buClr>
            </a:pPr>
            <a:endParaRPr lang="en-GB" dirty="0"/>
          </a:p>
          <a:p>
            <a:pPr>
              <a:buClr>
                <a:srgbClr val="262626"/>
              </a:buClr>
            </a:pPr>
            <a:r>
              <a:rPr lang="en-GB" dirty="0"/>
              <a:t>        </a:t>
            </a:r>
            <a:r>
              <a:rPr lang="en-GB" dirty="0" err="1"/>
              <a:t>b</a:t>
            </a:r>
            <a:r>
              <a:rPr lang="en-GB" baseline="-25000" dirty="0" err="1"/>
              <a:t>h</a:t>
            </a:r>
            <a:r>
              <a:rPr lang="en-GB" baseline="-25000" dirty="0"/>
              <a:t>  </a:t>
            </a:r>
            <a:r>
              <a:rPr lang="en-GB" dirty="0"/>
              <a:t>:  </a:t>
            </a:r>
          </a:p>
        </p:txBody>
      </p:sp>
      <p:sp>
        <p:nvSpPr>
          <p:cNvPr id="5" name="TextBox 4">
            <a:extLst>
              <a:ext uri="{FF2B5EF4-FFF2-40B4-BE49-F238E27FC236}">
                <a16:creationId xmlns:a16="http://schemas.microsoft.com/office/drawing/2014/main" id="{704B9BD3-3356-41E8-8EC3-E427FE98110B}"/>
              </a:ext>
            </a:extLst>
          </p:cNvPr>
          <p:cNvSpPr txBox="1"/>
          <p:nvPr/>
        </p:nvSpPr>
        <p:spPr>
          <a:xfrm>
            <a:off x="893524" y="2250509"/>
            <a:ext cx="5739007"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GB" dirty="0">
                <a:cs typeface="Arial"/>
              </a:rPr>
              <a:t>Suppose we are trying to predict the characters in the word 'HELLO' . </a:t>
            </a:r>
            <a:r>
              <a:rPr lang="en-US" dirty="0">
                <a:cs typeface="Arial"/>
              </a:rPr>
              <a:t>​</a:t>
            </a:r>
          </a:p>
          <a:p>
            <a:pPr>
              <a:buChar char="•"/>
            </a:pPr>
            <a:r>
              <a:rPr lang="en-GB" dirty="0">
                <a:cs typeface="Arial"/>
              </a:rPr>
              <a:t>Our vocabulary : {H,E,L,O}</a:t>
            </a:r>
            <a:r>
              <a:rPr lang="en-US" dirty="0">
                <a:cs typeface="Arial"/>
              </a:rPr>
              <a:t>​</a:t>
            </a:r>
          </a:p>
          <a:p>
            <a:pPr>
              <a:buChar char="•"/>
            </a:pPr>
            <a:r>
              <a:rPr lang="en-GB" dirty="0">
                <a:cs typeface="Arial"/>
              </a:rPr>
              <a:t>The inputs are one hot encoded​ .</a:t>
            </a:r>
          </a:p>
          <a:p>
            <a:pPr>
              <a:buChar char="•"/>
            </a:pPr>
            <a:endParaRPr lang="en-GB" dirty="0">
              <a:cs typeface="Arial"/>
            </a:endParaRPr>
          </a:p>
          <a:p>
            <a:r>
              <a:rPr lang="en-GB" b="1" u="sng" dirty="0">
                <a:cs typeface="Arial"/>
              </a:rPr>
              <a:t>Example RNN Architecture</a:t>
            </a:r>
          </a:p>
          <a:p>
            <a:endParaRPr lang="en-GB" b="1" u="sng" dirty="0">
              <a:cs typeface="Arial"/>
            </a:endParaRPr>
          </a:p>
          <a:p>
            <a:pPr marL="285750" indent="-285750">
              <a:buFont typeface="Arial"/>
              <a:buChar char="•"/>
            </a:pPr>
            <a:r>
              <a:rPr lang="en-GB" dirty="0">
                <a:cs typeface="Arial"/>
              </a:rPr>
              <a:t>3 layers: Input layer with 4 neurons</a:t>
            </a:r>
          </a:p>
          <a:p>
            <a:r>
              <a:rPr lang="en-GB" dirty="0">
                <a:cs typeface="Arial"/>
              </a:rPr>
              <a:t>                </a:t>
            </a:r>
            <a:r>
              <a:rPr lang="en-GB" dirty="0" smtClean="0">
                <a:cs typeface="Arial"/>
              </a:rPr>
              <a:t>One </a:t>
            </a:r>
            <a:r>
              <a:rPr lang="en-GB" dirty="0">
                <a:cs typeface="Arial"/>
              </a:rPr>
              <a:t>hidden Layer with 3 neurons</a:t>
            </a:r>
          </a:p>
          <a:p>
            <a:r>
              <a:rPr lang="en-GB" dirty="0">
                <a:cs typeface="Arial"/>
              </a:rPr>
              <a:t>               Output layer with 4 </a:t>
            </a:r>
            <a:r>
              <a:rPr lang="en-GB" dirty="0" smtClean="0">
                <a:cs typeface="Arial"/>
              </a:rPr>
              <a:t>neurons</a:t>
            </a:r>
          </a:p>
          <a:p>
            <a:r>
              <a:rPr lang="en-GB" dirty="0">
                <a:cs typeface="Arial"/>
              </a:rPr>
              <a:t> </a:t>
            </a:r>
            <a:r>
              <a:rPr lang="en-GB" dirty="0" smtClean="0">
                <a:cs typeface="Arial"/>
              </a:rPr>
              <a:t>Input </a:t>
            </a:r>
            <a:r>
              <a:rPr lang="en-GB" dirty="0">
                <a:cs typeface="Arial"/>
              </a:rPr>
              <a:t>layer weight matrix, </a:t>
            </a:r>
            <a:r>
              <a:rPr lang="en-GB" dirty="0" err="1">
                <a:cs typeface="Arial"/>
              </a:rPr>
              <a:t>W</a:t>
            </a:r>
            <a:r>
              <a:rPr lang="en-GB" baseline="-25000" dirty="0" err="1">
                <a:cs typeface="Arial"/>
              </a:rPr>
              <a:t>hx</a:t>
            </a:r>
            <a:endParaRPr lang="en-GB" baseline="-25000" dirty="0">
              <a:cs typeface="Arial"/>
            </a:endParaRPr>
          </a:p>
          <a:p>
            <a:pPr>
              <a:buFont typeface="Arial"/>
              <a:buChar char="•"/>
            </a:pPr>
            <a:r>
              <a:rPr lang="en-GB" dirty="0">
                <a:cs typeface="Arial"/>
              </a:rPr>
              <a:t>Hidden layer weight matrix and bias ,</a:t>
            </a:r>
            <a:r>
              <a:rPr lang="en-GB" dirty="0" err="1">
                <a:cs typeface="Arial"/>
              </a:rPr>
              <a:t>W</a:t>
            </a:r>
            <a:r>
              <a:rPr lang="en-GB" baseline="-25000" dirty="0" err="1">
                <a:cs typeface="Arial"/>
              </a:rPr>
              <a:t>hh</a:t>
            </a:r>
            <a:r>
              <a:rPr lang="en-GB" dirty="0">
                <a:cs typeface="Arial"/>
              </a:rPr>
              <a:t> and </a:t>
            </a:r>
            <a:r>
              <a:rPr lang="en-GB" dirty="0" err="1">
                <a:cs typeface="Arial"/>
              </a:rPr>
              <a:t>b</a:t>
            </a:r>
            <a:r>
              <a:rPr lang="en-GB" baseline="-25000" dirty="0" err="1">
                <a:cs typeface="Arial"/>
              </a:rPr>
              <a:t>h</a:t>
            </a:r>
            <a:endParaRPr lang="en-GB" baseline="-25000" dirty="0">
              <a:cs typeface="Arial"/>
            </a:endParaRPr>
          </a:p>
          <a:p>
            <a:pPr>
              <a:buFont typeface="Arial"/>
              <a:buChar char="•"/>
            </a:pPr>
            <a:r>
              <a:rPr lang="en-GB" dirty="0">
                <a:cs typeface="Arial"/>
              </a:rPr>
              <a:t>Output layer weight matrix, </a:t>
            </a:r>
            <a:r>
              <a:rPr lang="en-GB" dirty="0" err="1">
                <a:cs typeface="Arial"/>
              </a:rPr>
              <a:t>W</a:t>
            </a:r>
            <a:r>
              <a:rPr lang="en-GB" baseline="-25000" dirty="0" err="1">
                <a:cs typeface="Arial"/>
              </a:rPr>
              <a:t>oh</a:t>
            </a:r>
            <a:r>
              <a:rPr lang="en-GB" dirty="0">
                <a:cs typeface="Arial"/>
              </a:rPr>
              <a:t> </a:t>
            </a:r>
          </a:p>
          <a:p>
            <a:pPr>
              <a:buChar char="•"/>
            </a:pPr>
            <a:endParaRPr lang="en-GB" dirty="0">
              <a:cs typeface="Arial"/>
            </a:endParaRPr>
          </a:p>
          <a:p>
            <a:endParaRPr lang="en-GB" dirty="0"/>
          </a:p>
        </p:txBody>
      </p:sp>
      <p:pic>
        <p:nvPicPr>
          <p:cNvPr id="7" name="Picture 7" descr="Table&#10;&#10;Description automatically generated">
            <a:extLst>
              <a:ext uri="{FF2B5EF4-FFF2-40B4-BE49-F238E27FC236}">
                <a16:creationId xmlns:a16="http://schemas.microsoft.com/office/drawing/2014/main" id="{D4171213-DB59-41FE-BD7D-99C2EDFAEC5F}"/>
              </a:ext>
            </a:extLst>
          </p:cNvPr>
          <p:cNvPicPr>
            <a:picLocks noChangeAspect="1"/>
          </p:cNvPicPr>
          <p:nvPr/>
        </p:nvPicPr>
        <p:blipFill>
          <a:blip r:embed="rId3"/>
          <a:stretch>
            <a:fillRect/>
          </a:stretch>
        </p:blipFill>
        <p:spPr>
          <a:xfrm>
            <a:off x="7949852" y="3851861"/>
            <a:ext cx="2743200" cy="740909"/>
          </a:xfrm>
          <a:prstGeom prst="rect">
            <a:avLst/>
          </a:prstGeom>
        </p:spPr>
      </p:pic>
      <p:pic>
        <p:nvPicPr>
          <p:cNvPr id="8" name="Picture 8" descr="A picture containing text&#10;&#10;Description automatically generated">
            <a:extLst>
              <a:ext uri="{FF2B5EF4-FFF2-40B4-BE49-F238E27FC236}">
                <a16:creationId xmlns:a16="http://schemas.microsoft.com/office/drawing/2014/main" id="{9A9FF5A7-4FD1-48FC-AD55-4520D4B875D9}"/>
              </a:ext>
            </a:extLst>
          </p:cNvPr>
          <p:cNvPicPr>
            <a:picLocks noChangeAspect="1"/>
          </p:cNvPicPr>
          <p:nvPr/>
        </p:nvPicPr>
        <p:blipFill>
          <a:blip r:embed="rId4"/>
          <a:stretch>
            <a:fillRect/>
          </a:stretch>
        </p:blipFill>
        <p:spPr>
          <a:xfrm>
            <a:off x="8266983" y="4683886"/>
            <a:ext cx="1628775" cy="632173"/>
          </a:xfrm>
          <a:prstGeom prst="rect">
            <a:avLst/>
          </a:prstGeom>
        </p:spPr>
      </p:pic>
      <p:pic>
        <p:nvPicPr>
          <p:cNvPr id="9" name="Picture 9" descr="A picture containing graphical user interface&#10;&#10;Description automatically generated">
            <a:extLst>
              <a:ext uri="{FF2B5EF4-FFF2-40B4-BE49-F238E27FC236}">
                <a16:creationId xmlns:a16="http://schemas.microsoft.com/office/drawing/2014/main" id="{A2274265-B956-4DA0-A25D-563DCC08D42C}"/>
              </a:ext>
            </a:extLst>
          </p:cNvPr>
          <p:cNvPicPr>
            <a:picLocks noChangeAspect="1"/>
          </p:cNvPicPr>
          <p:nvPr/>
        </p:nvPicPr>
        <p:blipFill>
          <a:blip r:embed="rId5"/>
          <a:stretch>
            <a:fillRect/>
          </a:stretch>
        </p:blipFill>
        <p:spPr>
          <a:xfrm>
            <a:off x="8269005" y="5516410"/>
            <a:ext cx="1562100" cy="647700"/>
          </a:xfrm>
          <a:prstGeom prst="rect">
            <a:avLst/>
          </a:prstGeom>
        </p:spPr>
      </p:pic>
    </p:spTree>
    <p:extLst>
      <p:ext uri="{BB962C8B-B14F-4D97-AF65-F5344CB8AC3E}">
        <p14:creationId xmlns:p14="http://schemas.microsoft.com/office/powerpoint/2010/main" val="121316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E13EF-5599-43E3-9232-DF30A15ED340}"/>
              </a:ext>
            </a:extLst>
          </p:cNvPr>
          <p:cNvSpPr>
            <a:spLocks noGrp="1"/>
          </p:cNvSpPr>
          <p:nvPr>
            <p:ph type="title"/>
          </p:nvPr>
        </p:nvSpPr>
        <p:spPr>
          <a:xfrm>
            <a:off x="1066800" y="820046"/>
            <a:ext cx="10058400" cy="849683"/>
          </a:xfrm>
        </p:spPr>
        <p:txBody>
          <a:bodyPr>
            <a:normAutofit fontScale="90000"/>
          </a:bodyPr>
          <a:lstStyle/>
          <a:p>
            <a:r>
              <a:rPr lang="en-GB"/>
              <a:t>An Example : Character Prediction Task</a:t>
            </a:r>
            <a:endParaRPr lang="en-US">
              <a:ea typeface="+mj-lt"/>
              <a:cs typeface="+mj-lt"/>
            </a:endParaRPr>
          </a:p>
          <a:p>
            <a:endParaRPr lang="en-GB"/>
          </a:p>
        </p:txBody>
      </p:sp>
      <p:sp>
        <p:nvSpPr>
          <p:cNvPr id="3" name="Content Placeholder 2">
            <a:extLst>
              <a:ext uri="{FF2B5EF4-FFF2-40B4-BE49-F238E27FC236}">
                <a16:creationId xmlns:a16="http://schemas.microsoft.com/office/drawing/2014/main" id="{E147EEFE-4926-4C15-828C-FE2FFFBE60DB}"/>
              </a:ext>
            </a:extLst>
          </p:cNvPr>
          <p:cNvSpPr>
            <a:spLocks noGrp="1"/>
          </p:cNvSpPr>
          <p:nvPr>
            <p:ph idx="1"/>
          </p:nvPr>
        </p:nvSpPr>
        <p:spPr>
          <a:xfrm>
            <a:off x="1066800" y="2061367"/>
            <a:ext cx="10413304" cy="3931920"/>
          </a:xfrm>
        </p:spPr>
        <p:txBody>
          <a:bodyPr vert="horz" lIns="91440" tIns="45720" rIns="91440" bIns="45720" rtlCol="0" anchor="t">
            <a:normAutofit/>
          </a:bodyPr>
          <a:lstStyle/>
          <a:p>
            <a:r>
              <a:rPr lang="en-GB" b="1" dirty="0">
                <a:ea typeface="+mn-lt"/>
                <a:cs typeface="+mn-lt"/>
              </a:rPr>
              <a:t>Step 1: </a:t>
            </a:r>
            <a:r>
              <a:rPr lang="en-GB" dirty="0">
                <a:ea typeface="+mn-lt"/>
                <a:cs typeface="+mn-lt"/>
              </a:rPr>
              <a:t>Now input the letter “h”, for the </a:t>
            </a:r>
            <a:r>
              <a:rPr lang="en-GB" dirty="0" err="1">
                <a:ea typeface="+mn-lt"/>
                <a:cs typeface="+mn-lt"/>
              </a:rPr>
              <a:t>the</a:t>
            </a:r>
            <a:r>
              <a:rPr lang="en-GB" dirty="0">
                <a:ea typeface="+mn-lt"/>
                <a:cs typeface="+mn-lt"/>
              </a:rPr>
              <a:t> hidden state we would need </a:t>
            </a:r>
            <a:r>
              <a:rPr lang="en-GB" dirty="0" err="1">
                <a:ea typeface="+mn-lt"/>
                <a:cs typeface="+mn-lt"/>
              </a:rPr>
              <a:t>W</a:t>
            </a:r>
            <a:r>
              <a:rPr lang="en-GB" baseline="-25000" dirty="0" err="1">
                <a:ea typeface="+mn-lt"/>
                <a:cs typeface="+mn-lt"/>
              </a:rPr>
              <a:t>hx</a:t>
            </a:r>
            <a:r>
              <a:rPr lang="en-GB" dirty="0">
                <a:ea typeface="+mn-lt"/>
                <a:cs typeface="+mn-lt"/>
              </a:rPr>
              <a:t>*X</a:t>
            </a:r>
            <a:r>
              <a:rPr lang="en-GB" baseline="-25000" dirty="0">
                <a:ea typeface="+mn-lt"/>
                <a:cs typeface="+mn-lt"/>
              </a:rPr>
              <a:t>t</a:t>
            </a:r>
            <a:r>
              <a:rPr lang="en-GB" dirty="0">
                <a:ea typeface="+mn-lt"/>
                <a:cs typeface="+mn-lt"/>
              </a:rPr>
              <a:t>. By matrix multiplication, we get it as –</a:t>
            </a:r>
          </a:p>
          <a:p>
            <a:pPr>
              <a:buClr>
                <a:srgbClr val="262626"/>
              </a:buClr>
            </a:pPr>
            <a:endParaRPr lang="en-GB" dirty="0"/>
          </a:p>
          <a:p>
            <a:pPr>
              <a:buClr>
                <a:srgbClr val="262626"/>
              </a:buClr>
            </a:pPr>
            <a:endParaRPr lang="en-GB" dirty="0"/>
          </a:p>
          <a:p>
            <a:pPr>
              <a:buClr>
                <a:srgbClr val="262626"/>
              </a:buClr>
            </a:pPr>
            <a:endParaRPr lang="en-GB" dirty="0"/>
          </a:p>
          <a:p>
            <a:pPr>
              <a:buClr>
                <a:srgbClr val="262626"/>
              </a:buClr>
            </a:pPr>
            <a:endParaRPr lang="en-GB" dirty="0"/>
          </a:p>
          <a:p>
            <a:pPr>
              <a:buClr>
                <a:srgbClr val="262626"/>
              </a:buClr>
            </a:pPr>
            <a:endParaRPr lang="en-GB" dirty="0"/>
          </a:p>
        </p:txBody>
      </p:sp>
      <p:pic>
        <p:nvPicPr>
          <p:cNvPr id="5" name="Picture 5" descr="Table&#10;&#10;Description automatically generated">
            <a:extLst>
              <a:ext uri="{FF2B5EF4-FFF2-40B4-BE49-F238E27FC236}">
                <a16:creationId xmlns:a16="http://schemas.microsoft.com/office/drawing/2014/main" id="{AC87B9AC-602E-4635-B17F-5F9654314B07}"/>
              </a:ext>
            </a:extLst>
          </p:cNvPr>
          <p:cNvPicPr>
            <a:picLocks noChangeAspect="1"/>
          </p:cNvPicPr>
          <p:nvPr/>
        </p:nvPicPr>
        <p:blipFill>
          <a:blip r:embed="rId2"/>
          <a:stretch>
            <a:fillRect/>
          </a:stretch>
        </p:blipFill>
        <p:spPr>
          <a:xfrm>
            <a:off x="3868455" y="2919936"/>
            <a:ext cx="5488486" cy="1832318"/>
          </a:xfrm>
          <a:prstGeom prst="rect">
            <a:avLst/>
          </a:prstGeom>
        </p:spPr>
      </p:pic>
    </p:spTree>
    <p:extLst>
      <p:ext uri="{BB962C8B-B14F-4D97-AF65-F5344CB8AC3E}">
        <p14:creationId xmlns:p14="http://schemas.microsoft.com/office/powerpoint/2010/main" val="1594476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65DE4-5B1B-44BD-B84F-8DF47C9BCEB8}"/>
              </a:ext>
            </a:extLst>
          </p:cNvPr>
          <p:cNvSpPr>
            <a:spLocks noGrp="1"/>
          </p:cNvSpPr>
          <p:nvPr>
            <p:ph type="title"/>
          </p:nvPr>
        </p:nvSpPr>
        <p:spPr>
          <a:xfrm>
            <a:off x="974124" y="333675"/>
            <a:ext cx="10058400" cy="1371600"/>
          </a:xfrm>
        </p:spPr>
        <p:txBody>
          <a:bodyPr>
            <a:normAutofit fontScale="90000"/>
          </a:bodyPr>
          <a:lstStyle/>
          <a:p>
            <a:r>
              <a:rPr lang="en-GB">
                <a:ea typeface="+mj-lt"/>
                <a:cs typeface="+mj-lt"/>
              </a:rPr>
              <a:t>An Example : Character Prediction Task</a:t>
            </a:r>
            <a:endParaRPr lang="en-US">
              <a:ea typeface="+mj-lt"/>
              <a:cs typeface="+mj-lt"/>
            </a:endParaRPr>
          </a:p>
          <a:p>
            <a:endParaRPr lang="en-GB"/>
          </a:p>
        </p:txBody>
      </p:sp>
      <p:sp>
        <p:nvSpPr>
          <p:cNvPr id="3" name="Content Placeholder 2">
            <a:extLst>
              <a:ext uri="{FF2B5EF4-FFF2-40B4-BE49-F238E27FC236}">
                <a16:creationId xmlns:a16="http://schemas.microsoft.com/office/drawing/2014/main" id="{6E4DE93D-2CB2-4723-889D-0D13AF625193}"/>
              </a:ext>
            </a:extLst>
          </p:cNvPr>
          <p:cNvSpPr>
            <a:spLocks noGrp="1"/>
          </p:cNvSpPr>
          <p:nvPr>
            <p:ph idx="1"/>
          </p:nvPr>
        </p:nvSpPr>
        <p:spPr>
          <a:xfrm>
            <a:off x="1066800" y="1758654"/>
            <a:ext cx="10058400" cy="3931920"/>
          </a:xfrm>
        </p:spPr>
        <p:txBody>
          <a:bodyPr vert="horz" lIns="91440" tIns="45720" rIns="91440" bIns="45720" rtlCol="0" anchor="t">
            <a:normAutofit/>
          </a:bodyPr>
          <a:lstStyle/>
          <a:p>
            <a:pPr marL="0" indent="0">
              <a:buNone/>
            </a:pPr>
            <a:r>
              <a:rPr lang="en-GB" b="1" dirty="0"/>
              <a:t>Step 2:</a:t>
            </a:r>
            <a:endParaRPr lang="en-GB" dirty="0">
              <a:ea typeface="+mn-lt"/>
              <a:cs typeface="+mn-lt"/>
            </a:endParaRPr>
          </a:p>
          <a:p>
            <a:pPr>
              <a:buClr>
                <a:srgbClr val="262626"/>
              </a:buClr>
            </a:pPr>
            <a:r>
              <a:rPr lang="en-GB" dirty="0"/>
              <a:t>Now moving to the recurrent neuron, we have </a:t>
            </a:r>
            <a:r>
              <a:rPr lang="en-GB" dirty="0" err="1"/>
              <a:t>Whh</a:t>
            </a:r>
            <a:r>
              <a:rPr lang="en-GB" dirty="0"/>
              <a:t> as the weight which is a 1*1 matrix and the bias which is also a 1*1 matrix </a:t>
            </a:r>
            <a:endParaRPr lang="en-GB" dirty="0">
              <a:ea typeface="+mn-lt"/>
              <a:cs typeface="+mn-lt"/>
            </a:endParaRPr>
          </a:p>
          <a:p>
            <a:pPr>
              <a:buClr>
                <a:srgbClr val="262626"/>
              </a:buClr>
            </a:pPr>
            <a:endParaRPr lang="en-GB" dirty="0">
              <a:ea typeface="+mn-lt"/>
              <a:cs typeface="+mn-lt"/>
            </a:endParaRPr>
          </a:p>
          <a:p>
            <a:pPr>
              <a:buClr>
                <a:srgbClr val="262626"/>
              </a:buClr>
            </a:pPr>
            <a:r>
              <a:rPr lang="en-GB" dirty="0">
                <a:ea typeface="+mn-lt"/>
                <a:cs typeface="+mn-lt"/>
              </a:rPr>
              <a:t>                                    </a:t>
            </a:r>
            <a:r>
              <a:rPr lang="en-GB" dirty="0" err="1">
                <a:ea typeface="+mn-lt"/>
                <a:cs typeface="+mn-lt"/>
              </a:rPr>
              <a:t>W</a:t>
            </a:r>
            <a:r>
              <a:rPr lang="en-GB" baseline="-25000" dirty="0" err="1">
                <a:ea typeface="+mn-lt"/>
                <a:cs typeface="+mn-lt"/>
              </a:rPr>
              <a:t>hh</a:t>
            </a:r>
            <a:r>
              <a:rPr lang="en-GB" dirty="0">
                <a:ea typeface="+mn-lt"/>
                <a:cs typeface="+mn-lt"/>
              </a:rPr>
              <a:t>:                                   </a:t>
            </a:r>
            <a:r>
              <a:rPr lang="en-GB" dirty="0" err="1">
                <a:ea typeface="+mn-lt"/>
                <a:cs typeface="+mn-lt"/>
              </a:rPr>
              <a:t>b</a:t>
            </a:r>
            <a:r>
              <a:rPr lang="en-GB" baseline="-25000" dirty="0" err="1">
                <a:ea typeface="+mn-lt"/>
                <a:cs typeface="+mn-lt"/>
              </a:rPr>
              <a:t>h</a:t>
            </a:r>
            <a:r>
              <a:rPr lang="en-GB" dirty="0">
                <a:ea typeface="+mn-lt"/>
                <a:cs typeface="+mn-lt"/>
              </a:rPr>
              <a:t> :  </a:t>
            </a:r>
            <a:endParaRPr lang="en-US" dirty="0">
              <a:ea typeface="+mn-lt"/>
              <a:cs typeface="+mn-lt"/>
            </a:endParaRPr>
          </a:p>
          <a:p>
            <a:pPr>
              <a:buClr>
                <a:srgbClr val="262626"/>
              </a:buClr>
            </a:pPr>
            <a:endParaRPr lang="en-GB" dirty="0">
              <a:ea typeface="+mn-lt"/>
              <a:cs typeface="+mn-lt"/>
            </a:endParaRPr>
          </a:p>
          <a:p>
            <a:pPr>
              <a:buClr>
                <a:srgbClr val="262626"/>
              </a:buClr>
            </a:pPr>
            <a:r>
              <a:rPr lang="en-GB" dirty="0">
                <a:ea typeface="+mn-lt"/>
                <a:cs typeface="+mn-lt"/>
              </a:rPr>
              <a:t>For the letter “h”, the previous state is [0,0,0] since there is no letter prior to it.</a:t>
            </a:r>
            <a:endParaRPr lang="en-GB" dirty="0"/>
          </a:p>
          <a:p>
            <a:pPr>
              <a:buClr>
                <a:srgbClr val="262626"/>
              </a:buClr>
            </a:pPr>
            <a:r>
              <a:rPr lang="en-GB" dirty="0">
                <a:ea typeface="+mn-lt"/>
                <a:cs typeface="+mn-lt"/>
              </a:rPr>
              <a:t>So to calculate -&gt;  (</a:t>
            </a:r>
            <a:r>
              <a:rPr lang="en-GB" dirty="0" err="1">
                <a:ea typeface="+mn-lt"/>
                <a:cs typeface="+mn-lt"/>
              </a:rPr>
              <a:t>w</a:t>
            </a:r>
            <a:r>
              <a:rPr lang="en-GB" baseline="-25000" dirty="0" err="1">
                <a:ea typeface="+mn-lt"/>
                <a:cs typeface="+mn-lt"/>
              </a:rPr>
              <a:t>hh</a:t>
            </a:r>
            <a:r>
              <a:rPr lang="en-GB" dirty="0">
                <a:ea typeface="+mn-lt"/>
                <a:cs typeface="+mn-lt"/>
              </a:rPr>
              <a:t>*h</a:t>
            </a:r>
            <a:r>
              <a:rPr lang="en-GB" baseline="-25000" dirty="0">
                <a:ea typeface="+mn-lt"/>
                <a:cs typeface="+mn-lt"/>
              </a:rPr>
              <a:t>t-1</a:t>
            </a:r>
            <a:r>
              <a:rPr lang="en-GB" dirty="0">
                <a:ea typeface="+mn-lt"/>
                <a:cs typeface="+mn-lt"/>
              </a:rPr>
              <a:t>+ bias)</a:t>
            </a:r>
            <a:endParaRPr lang="en-GB" dirty="0"/>
          </a:p>
          <a:p>
            <a:pPr>
              <a:buClr>
                <a:srgbClr val="262626"/>
              </a:buClr>
            </a:pPr>
            <a:endParaRPr lang="en-GB" dirty="0"/>
          </a:p>
        </p:txBody>
      </p:sp>
      <p:pic>
        <p:nvPicPr>
          <p:cNvPr id="4" name="Picture 4" descr="A picture containing text&#10;&#10;Description automatically generated">
            <a:extLst>
              <a:ext uri="{FF2B5EF4-FFF2-40B4-BE49-F238E27FC236}">
                <a16:creationId xmlns:a16="http://schemas.microsoft.com/office/drawing/2014/main" id="{C38A660F-5CA8-4C09-BD85-17EA3EE7A903}"/>
              </a:ext>
            </a:extLst>
          </p:cNvPr>
          <p:cNvPicPr>
            <a:picLocks noChangeAspect="1"/>
          </p:cNvPicPr>
          <p:nvPr/>
        </p:nvPicPr>
        <p:blipFill>
          <a:blip r:embed="rId2"/>
          <a:stretch>
            <a:fillRect/>
          </a:stretch>
        </p:blipFill>
        <p:spPr>
          <a:xfrm>
            <a:off x="4420383" y="3128050"/>
            <a:ext cx="1409700" cy="581025"/>
          </a:xfrm>
          <a:prstGeom prst="rect">
            <a:avLst/>
          </a:prstGeom>
        </p:spPr>
      </p:pic>
      <p:pic>
        <p:nvPicPr>
          <p:cNvPr id="5" name="Picture 5" descr="A picture containing whiteboard&#10;&#10;Description automatically generated">
            <a:extLst>
              <a:ext uri="{FF2B5EF4-FFF2-40B4-BE49-F238E27FC236}">
                <a16:creationId xmlns:a16="http://schemas.microsoft.com/office/drawing/2014/main" id="{BBA5C6D8-9D5E-43F0-8CA6-0BC3459357F3}"/>
              </a:ext>
            </a:extLst>
          </p:cNvPr>
          <p:cNvPicPr>
            <a:picLocks noChangeAspect="1"/>
          </p:cNvPicPr>
          <p:nvPr/>
        </p:nvPicPr>
        <p:blipFill>
          <a:blip r:embed="rId3"/>
          <a:stretch>
            <a:fillRect/>
          </a:stretch>
        </p:blipFill>
        <p:spPr>
          <a:xfrm>
            <a:off x="7096451" y="3148926"/>
            <a:ext cx="1381125" cy="581025"/>
          </a:xfrm>
          <a:prstGeom prst="rect">
            <a:avLst/>
          </a:prstGeom>
        </p:spPr>
      </p:pic>
      <p:pic>
        <p:nvPicPr>
          <p:cNvPr id="6" name="Picture 6">
            <a:extLst>
              <a:ext uri="{FF2B5EF4-FFF2-40B4-BE49-F238E27FC236}">
                <a16:creationId xmlns:a16="http://schemas.microsoft.com/office/drawing/2014/main" id="{6C40E64C-6164-4993-86D6-39A74AF9F0EA}"/>
              </a:ext>
            </a:extLst>
          </p:cNvPr>
          <p:cNvPicPr>
            <a:picLocks noChangeAspect="1"/>
          </p:cNvPicPr>
          <p:nvPr/>
        </p:nvPicPr>
        <p:blipFill>
          <a:blip r:embed="rId4"/>
          <a:stretch>
            <a:fillRect/>
          </a:stretch>
        </p:blipFill>
        <p:spPr>
          <a:xfrm>
            <a:off x="3617934" y="5006758"/>
            <a:ext cx="4956130" cy="1165964"/>
          </a:xfrm>
          <a:prstGeom prst="rect">
            <a:avLst/>
          </a:prstGeom>
        </p:spPr>
      </p:pic>
    </p:spTree>
    <p:extLst>
      <p:ext uri="{BB962C8B-B14F-4D97-AF65-F5344CB8AC3E}">
        <p14:creationId xmlns:p14="http://schemas.microsoft.com/office/powerpoint/2010/main" val="2997062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706C9-93C7-4126-88F9-4C8A3366B8A4}"/>
              </a:ext>
            </a:extLst>
          </p:cNvPr>
          <p:cNvSpPr>
            <a:spLocks noGrp="1"/>
          </p:cNvSpPr>
          <p:nvPr>
            <p:ph type="title"/>
          </p:nvPr>
        </p:nvSpPr>
        <p:spPr/>
        <p:txBody>
          <a:bodyPr>
            <a:normAutofit fontScale="90000"/>
          </a:bodyPr>
          <a:lstStyle/>
          <a:p>
            <a:r>
              <a:rPr lang="en-GB"/>
              <a:t>An Example : Character Prediction Task</a:t>
            </a:r>
            <a:endParaRPr lang="en-US"/>
          </a:p>
        </p:txBody>
      </p:sp>
      <p:sp>
        <p:nvSpPr>
          <p:cNvPr id="3" name="Content Placeholder 2">
            <a:extLst>
              <a:ext uri="{FF2B5EF4-FFF2-40B4-BE49-F238E27FC236}">
                <a16:creationId xmlns:a16="http://schemas.microsoft.com/office/drawing/2014/main" id="{7B3651AB-6AA2-4212-BE86-F8967D77E29F}"/>
              </a:ext>
            </a:extLst>
          </p:cNvPr>
          <p:cNvSpPr>
            <a:spLocks noGrp="1"/>
          </p:cNvSpPr>
          <p:nvPr>
            <p:ph idx="1"/>
          </p:nvPr>
        </p:nvSpPr>
        <p:spPr/>
        <p:txBody>
          <a:bodyPr vert="horz" lIns="91440" tIns="45720" rIns="91440" bIns="45720" rtlCol="0" anchor="t">
            <a:normAutofit/>
          </a:bodyPr>
          <a:lstStyle/>
          <a:p>
            <a:r>
              <a:rPr lang="en-GB" b="1">
                <a:ea typeface="+mn-lt"/>
                <a:cs typeface="+mn-lt"/>
              </a:rPr>
              <a:t>Step 3:</a:t>
            </a:r>
            <a:endParaRPr lang="en-GB"/>
          </a:p>
          <a:p>
            <a:pPr>
              <a:buClr>
                <a:srgbClr val="262626"/>
              </a:buClr>
            </a:pPr>
            <a:r>
              <a:rPr lang="en-GB">
                <a:ea typeface="+mn-lt"/>
                <a:cs typeface="+mn-lt"/>
              </a:rPr>
              <a:t>Now we can get the current state as –</a:t>
            </a:r>
            <a:endParaRPr lang="en-GB"/>
          </a:p>
          <a:p>
            <a:pPr>
              <a:buClr>
                <a:srgbClr val="262626"/>
              </a:buClr>
            </a:pPr>
            <a:r>
              <a:rPr lang="en-GB" b="1"/>
              <a:t>               </a:t>
            </a:r>
            <a:r>
              <a:rPr lang="en-GB" b="1" err="1"/>
              <a:t>h</a:t>
            </a:r>
            <a:r>
              <a:rPr lang="en-GB" b="1" baseline="-25000" err="1"/>
              <a:t>t</a:t>
            </a:r>
            <a:r>
              <a:rPr lang="en-GB" b="1"/>
              <a:t> = tanh(W</a:t>
            </a:r>
            <a:r>
              <a:rPr lang="en-GB" b="1" baseline="-25000"/>
              <a:t>hh</a:t>
            </a:r>
            <a:r>
              <a:rPr lang="en-GB" b="1"/>
              <a:t>h</a:t>
            </a:r>
            <a:r>
              <a:rPr lang="en-GB" b="1" baseline="-25000"/>
              <a:t>t-1</a:t>
            </a:r>
            <a:r>
              <a:rPr lang="en-GB" b="1"/>
              <a:t> + </a:t>
            </a:r>
            <a:r>
              <a:rPr lang="en-GB" b="1" err="1"/>
              <a:t>W</a:t>
            </a:r>
            <a:r>
              <a:rPr lang="en-GB" b="1" baseline="-25000" err="1"/>
              <a:t>hx</a:t>
            </a:r>
            <a:r>
              <a:rPr lang="en-GB" b="1" err="1"/>
              <a:t>X</a:t>
            </a:r>
            <a:r>
              <a:rPr lang="en-GB" b="1" baseline="-25000" err="1"/>
              <a:t>t</a:t>
            </a:r>
            <a:r>
              <a:rPr lang="en-GB" b="1"/>
              <a:t>)</a:t>
            </a:r>
          </a:p>
          <a:p>
            <a:pPr>
              <a:buClr>
                <a:srgbClr val="262626"/>
              </a:buClr>
            </a:pPr>
            <a:endParaRPr lang="en-GB" b="1"/>
          </a:p>
          <a:p>
            <a:pPr>
              <a:buClr>
                <a:srgbClr val="262626"/>
              </a:buClr>
            </a:pPr>
            <a:endParaRPr lang="en-GB" b="1"/>
          </a:p>
        </p:txBody>
      </p:sp>
      <p:pic>
        <p:nvPicPr>
          <p:cNvPr id="4" name="Picture 4">
            <a:extLst>
              <a:ext uri="{FF2B5EF4-FFF2-40B4-BE49-F238E27FC236}">
                <a16:creationId xmlns:a16="http://schemas.microsoft.com/office/drawing/2014/main" id="{8D64016C-EA5B-4E35-9440-D0F2434CAAE8}"/>
              </a:ext>
            </a:extLst>
          </p:cNvPr>
          <p:cNvPicPr>
            <a:picLocks noChangeAspect="1"/>
          </p:cNvPicPr>
          <p:nvPr/>
        </p:nvPicPr>
        <p:blipFill>
          <a:blip r:embed="rId2"/>
          <a:stretch>
            <a:fillRect/>
          </a:stretch>
        </p:blipFill>
        <p:spPr>
          <a:xfrm>
            <a:off x="2490592" y="3429188"/>
            <a:ext cx="5739008" cy="2421323"/>
          </a:xfrm>
          <a:prstGeom prst="rect">
            <a:avLst/>
          </a:prstGeom>
        </p:spPr>
      </p:pic>
    </p:spTree>
    <p:extLst>
      <p:ext uri="{BB962C8B-B14F-4D97-AF65-F5344CB8AC3E}">
        <p14:creationId xmlns:p14="http://schemas.microsoft.com/office/powerpoint/2010/main" val="1541219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9F8BF-B51D-4E8B-9FF9-6556528E7611}"/>
              </a:ext>
            </a:extLst>
          </p:cNvPr>
          <p:cNvSpPr>
            <a:spLocks noGrp="1"/>
          </p:cNvSpPr>
          <p:nvPr>
            <p:ph type="title"/>
          </p:nvPr>
        </p:nvSpPr>
        <p:spPr/>
        <p:txBody>
          <a:bodyPr/>
          <a:lstStyle/>
          <a:p>
            <a:r>
              <a:rPr lang="en-GB"/>
              <a:t>What is a neural network?</a:t>
            </a:r>
          </a:p>
        </p:txBody>
      </p:sp>
      <p:sp>
        <p:nvSpPr>
          <p:cNvPr id="3" name="Content Placeholder 2">
            <a:extLst>
              <a:ext uri="{FF2B5EF4-FFF2-40B4-BE49-F238E27FC236}">
                <a16:creationId xmlns:a16="http://schemas.microsoft.com/office/drawing/2014/main" id="{0E408489-4C1E-4744-BBD9-3F066C75503B}"/>
              </a:ext>
            </a:extLst>
          </p:cNvPr>
          <p:cNvSpPr>
            <a:spLocks noGrp="1"/>
          </p:cNvSpPr>
          <p:nvPr>
            <p:ph idx="1"/>
          </p:nvPr>
        </p:nvSpPr>
        <p:spPr>
          <a:xfrm>
            <a:off x="1066800" y="1435065"/>
            <a:ext cx="10058400" cy="3931920"/>
          </a:xfrm>
        </p:spPr>
        <p:txBody>
          <a:bodyPr vert="horz" lIns="91440" tIns="45720" rIns="91440" bIns="45720" rtlCol="0" anchor="t">
            <a:normAutofit/>
          </a:bodyPr>
          <a:lstStyle/>
          <a:p>
            <a:endParaRPr lang="en-GB" dirty="0">
              <a:ea typeface="+mn-lt"/>
              <a:cs typeface="+mn-lt"/>
            </a:endParaRPr>
          </a:p>
          <a:p>
            <a:pPr>
              <a:buClr>
                <a:srgbClr val="262626"/>
              </a:buClr>
            </a:pPr>
            <a:r>
              <a:rPr lang="en-GB" dirty="0">
                <a:ea typeface="+mn-lt"/>
                <a:cs typeface="+mn-lt"/>
              </a:rPr>
              <a:t>Artificial neural networks (ANN), more commonly referred to as </a:t>
            </a:r>
            <a:r>
              <a:rPr lang="en-GB" b="1" dirty="0">
                <a:ea typeface="+mn-lt"/>
                <a:cs typeface="+mn-lt"/>
              </a:rPr>
              <a:t>neural networks</a:t>
            </a:r>
            <a:r>
              <a:rPr lang="en-GB" dirty="0">
                <a:ea typeface="+mn-lt"/>
                <a:cs typeface="+mn-lt"/>
              </a:rPr>
              <a:t> (NN), are computing systems inspired by the biological neural networks that constitute human brains.</a:t>
            </a:r>
          </a:p>
          <a:p>
            <a:pPr>
              <a:buClr>
                <a:srgbClr val="262626"/>
              </a:buClr>
            </a:pPr>
            <a:r>
              <a:rPr lang="en-GB" dirty="0">
                <a:ea typeface="+mn-lt"/>
                <a:cs typeface="+mn-lt"/>
              </a:rPr>
              <a:t>Neural networks are a set of algorithms, </a:t>
            </a:r>
            <a:r>
              <a:rPr lang="en-GB" dirty="0" err="1">
                <a:ea typeface="+mn-lt"/>
                <a:cs typeface="+mn-lt"/>
              </a:rPr>
              <a:t>modeled</a:t>
            </a:r>
            <a:r>
              <a:rPr lang="en-GB" dirty="0">
                <a:ea typeface="+mn-lt"/>
                <a:cs typeface="+mn-lt"/>
              </a:rPr>
              <a:t> loosely after the human brain, that are designed to recognize patterns. The patterns they recognize are numerical, contained in vectors, into which all real-world data, be it images, sound, text or time series, must be translated.</a:t>
            </a:r>
            <a:endParaRPr lang="en-GB" dirty="0"/>
          </a:p>
          <a:p>
            <a:pPr>
              <a:buClr>
                <a:srgbClr val="262626"/>
              </a:buClr>
            </a:pPr>
            <a:endParaRPr lang="en-GB" dirty="0"/>
          </a:p>
          <a:p>
            <a:pPr>
              <a:buClr>
                <a:srgbClr val="262626"/>
              </a:buClr>
            </a:pPr>
            <a:endParaRPr lang="en-GB" dirty="0"/>
          </a:p>
        </p:txBody>
      </p:sp>
      <p:pic>
        <p:nvPicPr>
          <p:cNvPr id="4" name="Picture 4" descr="A picture containing background pattern&#10;&#10;Description automatically generated">
            <a:extLst>
              <a:ext uri="{FF2B5EF4-FFF2-40B4-BE49-F238E27FC236}">
                <a16:creationId xmlns:a16="http://schemas.microsoft.com/office/drawing/2014/main" id="{BFE19587-80BF-4F0D-A8B7-46E2A72F3F06}"/>
              </a:ext>
            </a:extLst>
          </p:cNvPr>
          <p:cNvPicPr>
            <a:picLocks noChangeAspect="1"/>
          </p:cNvPicPr>
          <p:nvPr/>
        </p:nvPicPr>
        <p:blipFill>
          <a:blip r:embed="rId2"/>
          <a:stretch>
            <a:fillRect/>
          </a:stretch>
        </p:blipFill>
        <p:spPr>
          <a:xfrm>
            <a:off x="1488509" y="4157597"/>
            <a:ext cx="2743200" cy="2519820"/>
          </a:xfrm>
          <a:prstGeom prst="rect">
            <a:avLst/>
          </a:prstGeom>
        </p:spPr>
      </p:pic>
      <p:pic>
        <p:nvPicPr>
          <p:cNvPr id="5" name="Picture 5" descr="Diagram&#10;&#10;Description automatically generated">
            <a:extLst>
              <a:ext uri="{FF2B5EF4-FFF2-40B4-BE49-F238E27FC236}">
                <a16:creationId xmlns:a16="http://schemas.microsoft.com/office/drawing/2014/main" id="{5FC9D291-D091-4ACB-BD61-2E83BEF3D1AD}"/>
              </a:ext>
            </a:extLst>
          </p:cNvPr>
          <p:cNvPicPr>
            <a:picLocks noChangeAspect="1"/>
          </p:cNvPicPr>
          <p:nvPr/>
        </p:nvPicPr>
        <p:blipFill>
          <a:blip r:embed="rId3"/>
          <a:stretch>
            <a:fillRect/>
          </a:stretch>
        </p:blipFill>
        <p:spPr>
          <a:xfrm>
            <a:off x="5204564" y="4913394"/>
            <a:ext cx="2743200" cy="1331813"/>
          </a:xfrm>
          <a:prstGeom prst="rect">
            <a:avLst/>
          </a:prstGeom>
        </p:spPr>
      </p:pic>
      <p:sp>
        <p:nvSpPr>
          <p:cNvPr id="7" name="TextBox 6">
            <a:extLst>
              <a:ext uri="{FF2B5EF4-FFF2-40B4-BE49-F238E27FC236}">
                <a16:creationId xmlns:a16="http://schemas.microsoft.com/office/drawing/2014/main" id="{1FECF96B-6894-4901-A778-7C67292D8529}"/>
              </a:ext>
            </a:extLst>
          </p:cNvPr>
          <p:cNvSpPr txBox="1"/>
          <p:nvPr/>
        </p:nvSpPr>
        <p:spPr>
          <a:xfrm>
            <a:off x="5243056" y="4105275"/>
            <a:ext cx="316073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b="1">
                <a:ea typeface="+mn-lt"/>
                <a:cs typeface="+mn-lt"/>
              </a:rPr>
              <a:t>Here’s a diagram of what one node might look like</a:t>
            </a:r>
            <a:r>
              <a:rPr lang="en-GB">
                <a:ea typeface="+mn-lt"/>
                <a:cs typeface="+mn-lt"/>
              </a:rPr>
              <a:t>.</a:t>
            </a:r>
            <a:endParaRPr lang="en-US"/>
          </a:p>
        </p:txBody>
      </p:sp>
      <p:pic>
        <p:nvPicPr>
          <p:cNvPr id="10" name="Picture 10" descr="Diagram&#10;&#10;Description automatically generated">
            <a:extLst>
              <a:ext uri="{FF2B5EF4-FFF2-40B4-BE49-F238E27FC236}">
                <a16:creationId xmlns:a16="http://schemas.microsoft.com/office/drawing/2014/main" id="{1800E271-95C8-461E-80BA-39E05D685B01}"/>
              </a:ext>
            </a:extLst>
          </p:cNvPr>
          <p:cNvPicPr>
            <a:picLocks noChangeAspect="1"/>
          </p:cNvPicPr>
          <p:nvPr/>
        </p:nvPicPr>
        <p:blipFill>
          <a:blip r:embed="rId4"/>
          <a:stretch>
            <a:fillRect/>
          </a:stretch>
        </p:blipFill>
        <p:spPr>
          <a:xfrm>
            <a:off x="8607468" y="4202850"/>
            <a:ext cx="2743199" cy="2063972"/>
          </a:xfrm>
          <a:prstGeom prst="rect">
            <a:avLst/>
          </a:prstGeom>
        </p:spPr>
      </p:pic>
      <p:sp>
        <p:nvSpPr>
          <p:cNvPr id="11" name="TextBox 10">
            <a:extLst>
              <a:ext uri="{FF2B5EF4-FFF2-40B4-BE49-F238E27FC236}">
                <a16:creationId xmlns:a16="http://schemas.microsoft.com/office/drawing/2014/main" id="{498EBE9B-EFB2-4208-9B87-659058FD425B}"/>
              </a:ext>
            </a:extLst>
          </p:cNvPr>
          <p:cNvSpPr txBox="1"/>
          <p:nvPr/>
        </p:nvSpPr>
        <p:spPr>
          <a:xfrm>
            <a:off x="8906919" y="3760809"/>
            <a:ext cx="209602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b="1">
                <a:ea typeface="+mn-lt"/>
                <a:cs typeface="+mn-lt"/>
              </a:rPr>
              <a:t>Deep Neural Network</a:t>
            </a:r>
            <a:endParaRPr lang="en-US"/>
          </a:p>
        </p:txBody>
      </p:sp>
    </p:spTree>
    <p:extLst>
      <p:ext uri="{BB962C8B-B14F-4D97-AF65-F5344CB8AC3E}">
        <p14:creationId xmlns:p14="http://schemas.microsoft.com/office/powerpoint/2010/main" val="572317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F9062-C46A-4017-BC46-CE4084D9E8AC}"/>
              </a:ext>
            </a:extLst>
          </p:cNvPr>
          <p:cNvSpPr>
            <a:spLocks noGrp="1"/>
          </p:cNvSpPr>
          <p:nvPr>
            <p:ph type="title"/>
          </p:nvPr>
        </p:nvSpPr>
        <p:spPr/>
        <p:txBody>
          <a:bodyPr>
            <a:normAutofit fontScale="90000"/>
          </a:bodyPr>
          <a:lstStyle/>
          <a:p>
            <a:r>
              <a:rPr lang="en-GB"/>
              <a:t>An Example : Character Prediction Task</a:t>
            </a:r>
            <a:endParaRPr lang="en-US"/>
          </a:p>
        </p:txBody>
      </p:sp>
      <p:sp>
        <p:nvSpPr>
          <p:cNvPr id="3" name="Content Placeholder 2">
            <a:extLst>
              <a:ext uri="{FF2B5EF4-FFF2-40B4-BE49-F238E27FC236}">
                <a16:creationId xmlns:a16="http://schemas.microsoft.com/office/drawing/2014/main" id="{82E328AA-3709-4825-8ADB-89C98A9490AE}"/>
              </a:ext>
            </a:extLst>
          </p:cNvPr>
          <p:cNvSpPr>
            <a:spLocks noGrp="1"/>
          </p:cNvSpPr>
          <p:nvPr>
            <p:ph idx="1"/>
          </p:nvPr>
        </p:nvSpPr>
        <p:spPr/>
        <p:txBody>
          <a:bodyPr vert="horz" lIns="91440" tIns="45720" rIns="91440" bIns="45720" rtlCol="0" anchor="t">
            <a:normAutofit/>
          </a:bodyPr>
          <a:lstStyle/>
          <a:p>
            <a:r>
              <a:rPr lang="en-GB" b="1" dirty="0">
                <a:ea typeface="+mn-lt"/>
                <a:cs typeface="+mn-lt"/>
              </a:rPr>
              <a:t>Step 4: </a:t>
            </a:r>
            <a:r>
              <a:rPr lang="en-GB" dirty="0">
                <a:ea typeface="+mn-lt"/>
                <a:cs typeface="+mn-lt"/>
              </a:rPr>
              <a:t>Now we go on to the next state. “e” is now supplied to the network. The processed output of </a:t>
            </a:r>
            <a:r>
              <a:rPr lang="en-GB" dirty="0" err="1">
                <a:ea typeface="+mn-lt"/>
                <a:cs typeface="+mn-lt"/>
              </a:rPr>
              <a:t>ht</a:t>
            </a:r>
            <a:r>
              <a:rPr lang="en-GB" dirty="0">
                <a:ea typeface="+mn-lt"/>
                <a:cs typeface="+mn-lt"/>
              </a:rPr>
              <a:t>, now becomes ht-1, while the one hot encoded e, is </a:t>
            </a:r>
            <a:r>
              <a:rPr lang="en-GB" dirty="0" err="1">
                <a:ea typeface="+mn-lt"/>
                <a:cs typeface="+mn-lt"/>
              </a:rPr>
              <a:t>xt.</a:t>
            </a:r>
            <a:r>
              <a:rPr lang="en-GB" dirty="0">
                <a:ea typeface="+mn-lt"/>
                <a:cs typeface="+mn-lt"/>
              </a:rPr>
              <a:t> Let’s now calculate the current state </a:t>
            </a:r>
            <a:r>
              <a:rPr lang="en-GB" dirty="0" err="1">
                <a:ea typeface="+mn-lt"/>
                <a:cs typeface="+mn-lt"/>
              </a:rPr>
              <a:t>h</a:t>
            </a:r>
            <a:r>
              <a:rPr lang="en-GB" baseline="-25000" dirty="0" err="1">
                <a:ea typeface="+mn-lt"/>
                <a:cs typeface="+mn-lt"/>
              </a:rPr>
              <a:t>t</a:t>
            </a:r>
            <a:r>
              <a:rPr lang="en-GB" dirty="0">
                <a:ea typeface="+mn-lt"/>
                <a:cs typeface="+mn-lt"/>
              </a:rPr>
              <a:t>, </a:t>
            </a:r>
            <a:r>
              <a:rPr lang="en-GB" b="1" dirty="0" err="1">
                <a:ea typeface="+mn-lt"/>
                <a:cs typeface="+mn-lt"/>
              </a:rPr>
              <a:t>h</a:t>
            </a:r>
            <a:r>
              <a:rPr lang="en-GB" b="1" baseline="-25000" dirty="0" err="1">
                <a:ea typeface="+mn-lt"/>
                <a:cs typeface="+mn-lt"/>
              </a:rPr>
              <a:t>t</a:t>
            </a:r>
            <a:r>
              <a:rPr lang="en-GB" b="1" dirty="0">
                <a:ea typeface="+mn-lt"/>
                <a:cs typeface="+mn-lt"/>
              </a:rPr>
              <a:t> = </a:t>
            </a:r>
            <a:r>
              <a:rPr lang="en-GB" b="1" dirty="0" err="1">
                <a:ea typeface="+mn-lt"/>
                <a:cs typeface="+mn-lt"/>
              </a:rPr>
              <a:t>tanh</a:t>
            </a:r>
            <a:r>
              <a:rPr lang="en-GB" b="1" dirty="0">
                <a:ea typeface="+mn-lt"/>
                <a:cs typeface="+mn-lt"/>
              </a:rPr>
              <a:t>(W</a:t>
            </a:r>
            <a:r>
              <a:rPr lang="en-GB" b="1" baseline="-25000" dirty="0">
                <a:ea typeface="+mn-lt"/>
                <a:cs typeface="+mn-lt"/>
              </a:rPr>
              <a:t>hh</a:t>
            </a:r>
            <a:r>
              <a:rPr lang="en-GB" b="1" dirty="0">
                <a:ea typeface="+mn-lt"/>
                <a:cs typeface="+mn-lt"/>
              </a:rPr>
              <a:t>h</a:t>
            </a:r>
            <a:r>
              <a:rPr lang="en-GB" b="1" baseline="-25000" dirty="0">
                <a:ea typeface="+mn-lt"/>
                <a:cs typeface="+mn-lt"/>
              </a:rPr>
              <a:t>t-1</a:t>
            </a:r>
            <a:r>
              <a:rPr lang="en-GB" b="1" dirty="0">
                <a:ea typeface="+mn-lt"/>
                <a:cs typeface="+mn-lt"/>
              </a:rPr>
              <a:t> + </a:t>
            </a:r>
            <a:r>
              <a:rPr lang="en-GB" b="1" dirty="0" err="1">
                <a:ea typeface="+mn-lt"/>
                <a:cs typeface="+mn-lt"/>
              </a:rPr>
              <a:t>W</a:t>
            </a:r>
            <a:r>
              <a:rPr lang="en-GB" b="1" baseline="-25000" dirty="0" err="1">
                <a:ea typeface="+mn-lt"/>
                <a:cs typeface="+mn-lt"/>
              </a:rPr>
              <a:t>hx</a:t>
            </a:r>
            <a:r>
              <a:rPr lang="en-GB" b="1" dirty="0" err="1">
                <a:ea typeface="+mn-lt"/>
                <a:cs typeface="+mn-lt"/>
              </a:rPr>
              <a:t>X</a:t>
            </a:r>
            <a:r>
              <a:rPr lang="en-GB" b="1" baseline="-25000" dirty="0" err="1">
                <a:ea typeface="+mn-lt"/>
                <a:cs typeface="+mn-lt"/>
              </a:rPr>
              <a:t>t</a:t>
            </a:r>
            <a:r>
              <a:rPr lang="en-GB" b="1" dirty="0">
                <a:ea typeface="+mn-lt"/>
                <a:cs typeface="+mn-lt"/>
              </a:rPr>
              <a:t>)</a:t>
            </a:r>
            <a:endParaRPr lang="en-US" dirty="0">
              <a:ea typeface="+mn-lt"/>
              <a:cs typeface="+mn-lt"/>
            </a:endParaRPr>
          </a:p>
          <a:p>
            <a:pPr>
              <a:buClr>
                <a:srgbClr val="262626"/>
              </a:buClr>
            </a:pPr>
            <a:endParaRPr lang="en-GB" b="1" dirty="0">
              <a:ea typeface="+mn-lt"/>
              <a:cs typeface="+mn-lt"/>
            </a:endParaRPr>
          </a:p>
          <a:p>
            <a:pPr>
              <a:buClr>
                <a:srgbClr val="262626"/>
              </a:buClr>
            </a:pPr>
            <a:endParaRPr lang="en-GB" b="1" dirty="0">
              <a:ea typeface="+mn-lt"/>
              <a:cs typeface="+mn-lt"/>
            </a:endParaRPr>
          </a:p>
          <a:p>
            <a:pPr>
              <a:buClr>
                <a:srgbClr val="262626"/>
              </a:buClr>
            </a:pPr>
            <a:endParaRPr lang="en-GB" b="1" dirty="0">
              <a:ea typeface="+mn-lt"/>
              <a:cs typeface="+mn-lt"/>
            </a:endParaRPr>
          </a:p>
          <a:p>
            <a:pPr>
              <a:buClr>
                <a:srgbClr val="262626"/>
              </a:buClr>
            </a:pPr>
            <a:endParaRPr lang="en-GB" b="1" dirty="0">
              <a:ea typeface="+mn-lt"/>
              <a:cs typeface="+mn-lt"/>
            </a:endParaRPr>
          </a:p>
          <a:p>
            <a:pPr>
              <a:buClr>
                <a:srgbClr val="262626"/>
              </a:buClr>
            </a:pPr>
            <a:r>
              <a:rPr lang="en-GB" b="1" dirty="0">
                <a:ea typeface="+mn-lt"/>
                <a:cs typeface="+mn-lt"/>
              </a:rPr>
              <a:t>                </a:t>
            </a:r>
            <a:r>
              <a:rPr lang="en-GB" b="1" dirty="0" err="1">
                <a:ea typeface="+mn-lt"/>
                <a:cs typeface="+mn-lt"/>
              </a:rPr>
              <a:t>W</a:t>
            </a:r>
            <a:r>
              <a:rPr lang="en-GB" b="1" baseline="-25000" dirty="0" err="1">
                <a:ea typeface="+mn-lt"/>
                <a:cs typeface="+mn-lt"/>
              </a:rPr>
              <a:t>hx</a:t>
            </a:r>
            <a:r>
              <a:rPr lang="en-GB" b="1" dirty="0" err="1">
                <a:ea typeface="+mn-lt"/>
                <a:cs typeface="+mn-lt"/>
              </a:rPr>
              <a:t>X</a:t>
            </a:r>
            <a:r>
              <a:rPr lang="en-GB" b="1" baseline="-25000" dirty="0" err="1">
                <a:ea typeface="+mn-lt"/>
                <a:cs typeface="+mn-lt"/>
              </a:rPr>
              <a:t>t</a:t>
            </a:r>
            <a:r>
              <a:rPr lang="en-GB" b="1" baseline="-25000" dirty="0">
                <a:ea typeface="+mn-lt"/>
                <a:cs typeface="+mn-lt"/>
              </a:rPr>
              <a:t> </a:t>
            </a:r>
            <a:r>
              <a:rPr lang="en-GB" b="1" dirty="0">
                <a:ea typeface="+mn-lt"/>
                <a:cs typeface="+mn-lt"/>
              </a:rPr>
              <a:t>: </a:t>
            </a:r>
            <a:endParaRPr lang="en-GB" dirty="0">
              <a:ea typeface="+mn-lt"/>
              <a:cs typeface="+mn-lt"/>
            </a:endParaRPr>
          </a:p>
        </p:txBody>
      </p:sp>
      <p:pic>
        <p:nvPicPr>
          <p:cNvPr id="4" name="Picture 4" descr="Table&#10;&#10;Description automatically generated">
            <a:extLst>
              <a:ext uri="{FF2B5EF4-FFF2-40B4-BE49-F238E27FC236}">
                <a16:creationId xmlns:a16="http://schemas.microsoft.com/office/drawing/2014/main" id="{B97BFC26-3BAC-4E42-BB12-A8C194A0EE3F}"/>
              </a:ext>
            </a:extLst>
          </p:cNvPr>
          <p:cNvPicPr>
            <a:picLocks noChangeAspect="1"/>
          </p:cNvPicPr>
          <p:nvPr/>
        </p:nvPicPr>
        <p:blipFill>
          <a:blip r:embed="rId2"/>
          <a:stretch>
            <a:fillRect/>
          </a:stretch>
        </p:blipFill>
        <p:spPr>
          <a:xfrm>
            <a:off x="3085577" y="3151580"/>
            <a:ext cx="6240049" cy="1003688"/>
          </a:xfrm>
          <a:prstGeom prst="rect">
            <a:avLst/>
          </a:prstGeom>
        </p:spPr>
      </p:pic>
      <p:pic>
        <p:nvPicPr>
          <p:cNvPr id="5" name="Picture 5">
            <a:extLst>
              <a:ext uri="{FF2B5EF4-FFF2-40B4-BE49-F238E27FC236}">
                <a16:creationId xmlns:a16="http://schemas.microsoft.com/office/drawing/2014/main" id="{C3E18550-317F-428D-B356-57051F8D437B}"/>
              </a:ext>
            </a:extLst>
          </p:cNvPr>
          <p:cNvPicPr>
            <a:picLocks noChangeAspect="1"/>
          </p:cNvPicPr>
          <p:nvPr/>
        </p:nvPicPr>
        <p:blipFill>
          <a:blip r:embed="rId3"/>
          <a:stretch>
            <a:fillRect/>
          </a:stretch>
        </p:blipFill>
        <p:spPr>
          <a:xfrm>
            <a:off x="3346538" y="4390188"/>
            <a:ext cx="5311036" cy="1021240"/>
          </a:xfrm>
          <a:prstGeom prst="rect">
            <a:avLst/>
          </a:prstGeom>
        </p:spPr>
      </p:pic>
    </p:spTree>
    <p:extLst>
      <p:ext uri="{BB962C8B-B14F-4D97-AF65-F5344CB8AC3E}">
        <p14:creationId xmlns:p14="http://schemas.microsoft.com/office/powerpoint/2010/main" val="3004162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2C8A7-8828-48D2-8CB1-100DD19F540E}"/>
              </a:ext>
            </a:extLst>
          </p:cNvPr>
          <p:cNvSpPr>
            <a:spLocks noGrp="1"/>
          </p:cNvSpPr>
          <p:nvPr>
            <p:ph type="title"/>
          </p:nvPr>
        </p:nvSpPr>
        <p:spPr/>
        <p:txBody>
          <a:bodyPr>
            <a:normAutofit fontScale="90000"/>
          </a:bodyPr>
          <a:lstStyle/>
          <a:p>
            <a:r>
              <a:rPr lang="en-GB" dirty="0"/>
              <a:t>An Example : Character Prediction Task</a:t>
            </a:r>
            <a:endParaRPr lang="en-US" dirty="0"/>
          </a:p>
        </p:txBody>
      </p:sp>
      <p:sp>
        <p:nvSpPr>
          <p:cNvPr id="3" name="Content Placeholder 2">
            <a:extLst>
              <a:ext uri="{FF2B5EF4-FFF2-40B4-BE49-F238E27FC236}">
                <a16:creationId xmlns:a16="http://schemas.microsoft.com/office/drawing/2014/main" id="{60307392-7ADC-4F18-8C95-7888D0EB1C7C}"/>
              </a:ext>
            </a:extLst>
          </p:cNvPr>
          <p:cNvSpPr>
            <a:spLocks noGrp="1"/>
          </p:cNvSpPr>
          <p:nvPr>
            <p:ph idx="1"/>
          </p:nvPr>
        </p:nvSpPr>
        <p:spPr/>
        <p:txBody>
          <a:bodyPr vert="horz" lIns="91440" tIns="45720" rIns="91440" bIns="45720" rtlCol="0" anchor="t">
            <a:normAutofit/>
          </a:bodyPr>
          <a:lstStyle/>
          <a:p>
            <a:r>
              <a:rPr lang="en-GB" b="1" dirty="0">
                <a:ea typeface="+mn-lt"/>
                <a:cs typeface="+mn-lt"/>
              </a:rPr>
              <a:t>Step 5: </a:t>
            </a:r>
            <a:r>
              <a:rPr lang="en-GB" dirty="0">
                <a:ea typeface="+mn-lt"/>
                <a:cs typeface="+mn-lt"/>
              </a:rPr>
              <a:t>Now calculating </a:t>
            </a:r>
            <a:r>
              <a:rPr lang="en-GB" dirty="0" err="1">
                <a:ea typeface="+mn-lt"/>
                <a:cs typeface="+mn-lt"/>
              </a:rPr>
              <a:t>ht</a:t>
            </a:r>
            <a:r>
              <a:rPr lang="en-GB" dirty="0">
                <a:ea typeface="+mn-lt"/>
                <a:cs typeface="+mn-lt"/>
              </a:rPr>
              <a:t> for the letter “e”,</a:t>
            </a:r>
          </a:p>
          <a:p>
            <a:pPr>
              <a:buClr>
                <a:srgbClr val="262626"/>
              </a:buClr>
            </a:pPr>
            <a:endParaRPr lang="en-GB" dirty="0"/>
          </a:p>
          <a:p>
            <a:pPr>
              <a:buClr>
                <a:srgbClr val="262626"/>
              </a:buClr>
            </a:pPr>
            <a:endParaRPr lang="en-GB" dirty="0"/>
          </a:p>
          <a:p>
            <a:pPr>
              <a:buClr>
                <a:srgbClr val="262626"/>
              </a:buClr>
            </a:pPr>
            <a:endParaRPr lang="en-GB" dirty="0"/>
          </a:p>
          <a:p>
            <a:pPr>
              <a:buClr>
                <a:srgbClr val="262626"/>
              </a:buClr>
            </a:pPr>
            <a:endParaRPr lang="en-GB" dirty="0"/>
          </a:p>
          <a:p>
            <a:pPr>
              <a:buClr>
                <a:srgbClr val="262626"/>
              </a:buClr>
            </a:pPr>
            <a:endParaRPr lang="en-GB" dirty="0"/>
          </a:p>
          <a:p>
            <a:pPr>
              <a:buClr>
                <a:srgbClr val="262626"/>
              </a:buClr>
            </a:pPr>
            <a:r>
              <a:rPr lang="en-GB" dirty="0">
                <a:ea typeface="+mn-lt"/>
                <a:cs typeface="+mn-lt"/>
              </a:rPr>
              <a:t>Now this would become ht-1 for the next state and the recurrent neuron would use this along with the new character to predict the next one.</a:t>
            </a:r>
            <a:endParaRPr lang="en-GB" dirty="0"/>
          </a:p>
          <a:p>
            <a:pPr>
              <a:buClr>
                <a:srgbClr val="262626"/>
              </a:buClr>
            </a:pPr>
            <a:endParaRPr lang="en-GB" dirty="0"/>
          </a:p>
        </p:txBody>
      </p:sp>
      <p:pic>
        <p:nvPicPr>
          <p:cNvPr id="4" name="Picture 4">
            <a:extLst>
              <a:ext uri="{FF2B5EF4-FFF2-40B4-BE49-F238E27FC236}">
                <a16:creationId xmlns:a16="http://schemas.microsoft.com/office/drawing/2014/main" id="{DD407440-B9D3-47AA-A025-47139BF33A4D}"/>
              </a:ext>
            </a:extLst>
          </p:cNvPr>
          <p:cNvPicPr>
            <a:picLocks noChangeAspect="1"/>
          </p:cNvPicPr>
          <p:nvPr/>
        </p:nvPicPr>
        <p:blipFill>
          <a:blip r:embed="rId2"/>
          <a:stretch>
            <a:fillRect/>
          </a:stretch>
        </p:blipFill>
        <p:spPr>
          <a:xfrm>
            <a:off x="3753633" y="2720796"/>
            <a:ext cx="3693090" cy="1155449"/>
          </a:xfrm>
          <a:prstGeom prst="rect">
            <a:avLst/>
          </a:prstGeom>
        </p:spPr>
      </p:pic>
    </p:spTree>
    <p:extLst>
      <p:ext uri="{BB962C8B-B14F-4D97-AF65-F5344CB8AC3E}">
        <p14:creationId xmlns:p14="http://schemas.microsoft.com/office/powerpoint/2010/main" val="2924259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BCE57-1950-4A96-8A6A-78C116285C10}"/>
              </a:ext>
            </a:extLst>
          </p:cNvPr>
          <p:cNvSpPr>
            <a:spLocks noGrp="1"/>
          </p:cNvSpPr>
          <p:nvPr>
            <p:ph type="title"/>
          </p:nvPr>
        </p:nvSpPr>
        <p:spPr/>
        <p:txBody>
          <a:bodyPr>
            <a:normAutofit fontScale="90000"/>
          </a:bodyPr>
          <a:lstStyle/>
          <a:p>
            <a:r>
              <a:rPr lang="en-GB"/>
              <a:t>An Example : Character Prediction Task</a:t>
            </a:r>
            <a:endParaRPr lang="en-US"/>
          </a:p>
        </p:txBody>
      </p:sp>
      <p:sp>
        <p:nvSpPr>
          <p:cNvPr id="3" name="Content Placeholder 2">
            <a:extLst>
              <a:ext uri="{FF2B5EF4-FFF2-40B4-BE49-F238E27FC236}">
                <a16:creationId xmlns:a16="http://schemas.microsoft.com/office/drawing/2014/main" id="{0954FBC5-8729-461C-8E9C-428439C8B55E}"/>
              </a:ext>
            </a:extLst>
          </p:cNvPr>
          <p:cNvSpPr>
            <a:spLocks noGrp="1"/>
          </p:cNvSpPr>
          <p:nvPr>
            <p:ph idx="1"/>
          </p:nvPr>
        </p:nvSpPr>
        <p:spPr/>
        <p:txBody>
          <a:bodyPr vert="horz" lIns="91440" tIns="45720" rIns="91440" bIns="45720" rtlCol="0" anchor="t">
            <a:normAutofit/>
          </a:bodyPr>
          <a:lstStyle/>
          <a:p>
            <a:r>
              <a:rPr lang="en-GB" b="1" dirty="0">
                <a:ea typeface="+mn-lt"/>
                <a:cs typeface="+mn-lt"/>
              </a:rPr>
              <a:t>Step 6 : </a:t>
            </a:r>
            <a:r>
              <a:rPr lang="en-GB" dirty="0">
                <a:ea typeface="+mn-lt"/>
                <a:cs typeface="+mn-lt"/>
              </a:rPr>
              <a:t>At each state, the recurrent neural network would produce the output as well. Let’s calculate </a:t>
            </a:r>
            <a:r>
              <a:rPr lang="en-GB" dirty="0" err="1">
                <a:ea typeface="+mn-lt"/>
                <a:cs typeface="+mn-lt"/>
              </a:rPr>
              <a:t>y</a:t>
            </a:r>
            <a:r>
              <a:rPr lang="en-GB" baseline="-25000" dirty="0" err="1">
                <a:ea typeface="+mn-lt"/>
                <a:cs typeface="+mn-lt"/>
              </a:rPr>
              <a:t>t</a:t>
            </a:r>
            <a:r>
              <a:rPr lang="en-GB" dirty="0">
                <a:ea typeface="+mn-lt"/>
                <a:cs typeface="+mn-lt"/>
              </a:rPr>
              <a:t> for the letter e.</a:t>
            </a:r>
          </a:p>
          <a:p>
            <a:pPr>
              <a:buClr>
                <a:srgbClr val="262626"/>
              </a:buClr>
            </a:pPr>
            <a:r>
              <a:rPr lang="en-GB" dirty="0"/>
              <a:t>                                 </a:t>
            </a:r>
            <a:r>
              <a:rPr lang="en-GB" b="1" dirty="0"/>
              <a:t> </a:t>
            </a:r>
            <a:r>
              <a:rPr lang="en-GB" b="1" dirty="0" err="1"/>
              <a:t>O</a:t>
            </a:r>
            <a:r>
              <a:rPr lang="en-GB" b="1" baseline="-25000" dirty="0" err="1"/>
              <a:t>t</a:t>
            </a:r>
            <a:r>
              <a:rPr lang="en-GB" b="1" dirty="0"/>
              <a:t> = </a:t>
            </a:r>
            <a:r>
              <a:rPr lang="en-GB" b="1" dirty="0" err="1"/>
              <a:t>W</a:t>
            </a:r>
            <a:r>
              <a:rPr lang="en-GB" b="1" baseline="-25000" dirty="0" err="1"/>
              <a:t>oh</a:t>
            </a:r>
            <a:r>
              <a:rPr lang="en-GB" b="1" dirty="0" err="1"/>
              <a:t>h</a:t>
            </a:r>
            <a:r>
              <a:rPr lang="en-GB" b="1" baseline="-25000" dirty="0" err="1"/>
              <a:t>t</a:t>
            </a:r>
            <a:endParaRPr lang="en-GB" b="1" baseline="-25000" dirty="0"/>
          </a:p>
        </p:txBody>
      </p:sp>
      <p:pic>
        <p:nvPicPr>
          <p:cNvPr id="4" name="Picture 4" descr="Table&#10;&#10;Description automatically generated">
            <a:extLst>
              <a:ext uri="{FF2B5EF4-FFF2-40B4-BE49-F238E27FC236}">
                <a16:creationId xmlns:a16="http://schemas.microsoft.com/office/drawing/2014/main" id="{8CB9B48E-BE33-46BD-A014-164B48E37291}"/>
              </a:ext>
            </a:extLst>
          </p:cNvPr>
          <p:cNvPicPr>
            <a:picLocks noChangeAspect="1"/>
          </p:cNvPicPr>
          <p:nvPr/>
        </p:nvPicPr>
        <p:blipFill>
          <a:blip r:embed="rId2"/>
          <a:stretch>
            <a:fillRect/>
          </a:stretch>
        </p:blipFill>
        <p:spPr>
          <a:xfrm>
            <a:off x="3733744" y="3426083"/>
            <a:ext cx="5102268" cy="1846370"/>
          </a:xfrm>
          <a:prstGeom prst="rect">
            <a:avLst/>
          </a:prstGeom>
        </p:spPr>
      </p:pic>
    </p:spTree>
    <p:extLst>
      <p:ext uri="{BB962C8B-B14F-4D97-AF65-F5344CB8AC3E}">
        <p14:creationId xmlns:p14="http://schemas.microsoft.com/office/powerpoint/2010/main" val="8868947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5F8B6-87FE-4123-9F76-BEF9551CAC0B}"/>
              </a:ext>
            </a:extLst>
          </p:cNvPr>
          <p:cNvSpPr>
            <a:spLocks noGrp="1"/>
          </p:cNvSpPr>
          <p:nvPr>
            <p:ph type="title"/>
          </p:nvPr>
        </p:nvSpPr>
        <p:spPr>
          <a:xfrm>
            <a:off x="1066800" y="465142"/>
            <a:ext cx="10058400" cy="661792"/>
          </a:xfrm>
        </p:spPr>
        <p:txBody>
          <a:bodyPr>
            <a:normAutofit fontScale="90000"/>
          </a:bodyPr>
          <a:lstStyle/>
          <a:p>
            <a:r>
              <a:rPr lang="en-GB"/>
              <a:t>An Example : Character Prediction Task</a:t>
            </a:r>
            <a:endParaRPr lang="en-US"/>
          </a:p>
        </p:txBody>
      </p:sp>
      <p:sp>
        <p:nvSpPr>
          <p:cNvPr id="3" name="Content Placeholder 2">
            <a:extLst>
              <a:ext uri="{FF2B5EF4-FFF2-40B4-BE49-F238E27FC236}">
                <a16:creationId xmlns:a16="http://schemas.microsoft.com/office/drawing/2014/main" id="{347AE725-3335-499B-ADBF-F06E3DC379A0}"/>
              </a:ext>
            </a:extLst>
          </p:cNvPr>
          <p:cNvSpPr>
            <a:spLocks noGrp="1"/>
          </p:cNvSpPr>
          <p:nvPr>
            <p:ph idx="1"/>
          </p:nvPr>
        </p:nvSpPr>
        <p:spPr>
          <a:xfrm>
            <a:off x="818984" y="1414189"/>
            <a:ext cx="10306216" cy="4596998"/>
          </a:xfrm>
        </p:spPr>
        <p:txBody>
          <a:bodyPr vert="horz" lIns="91440" tIns="45720" rIns="91440" bIns="45720" rtlCol="0" anchor="t">
            <a:normAutofit fontScale="92500" lnSpcReduction="20000"/>
          </a:bodyPr>
          <a:lstStyle/>
          <a:p>
            <a:r>
              <a:rPr lang="en-GB" b="1" dirty="0">
                <a:ea typeface="+mn-lt"/>
                <a:cs typeface="+mn-lt"/>
              </a:rPr>
              <a:t>Step 7: </a:t>
            </a:r>
            <a:r>
              <a:rPr lang="en-GB" dirty="0">
                <a:ea typeface="+mn-lt"/>
                <a:cs typeface="+mn-lt"/>
              </a:rPr>
              <a:t>The probability for a particular letter from the vocabulary can be calculated by applying the </a:t>
            </a:r>
            <a:r>
              <a:rPr lang="en-GB" dirty="0" err="1">
                <a:ea typeface="+mn-lt"/>
                <a:cs typeface="+mn-lt"/>
              </a:rPr>
              <a:t>softmax</a:t>
            </a:r>
            <a:r>
              <a:rPr lang="en-GB" dirty="0">
                <a:ea typeface="+mn-lt"/>
                <a:cs typeface="+mn-lt"/>
              </a:rPr>
              <a:t> function. so we shall have </a:t>
            </a:r>
            <a:r>
              <a:rPr lang="en-GB" dirty="0" err="1">
                <a:ea typeface="+mn-lt"/>
                <a:cs typeface="+mn-lt"/>
              </a:rPr>
              <a:t>softmax</a:t>
            </a:r>
            <a:r>
              <a:rPr lang="en-GB" dirty="0">
                <a:ea typeface="+mn-lt"/>
                <a:cs typeface="+mn-lt"/>
              </a:rPr>
              <a:t>(</a:t>
            </a:r>
            <a:r>
              <a:rPr lang="en-GB" dirty="0" err="1">
                <a:ea typeface="+mn-lt"/>
                <a:cs typeface="+mn-lt"/>
              </a:rPr>
              <a:t>O</a:t>
            </a:r>
            <a:r>
              <a:rPr lang="en-GB" baseline="-25000" dirty="0" err="1">
                <a:ea typeface="+mn-lt"/>
                <a:cs typeface="+mn-lt"/>
              </a:rPr>
              <a:t>t</a:t>
            </a:r>
            <a:r>
              <a:rPr lang="en-GB" dirty="0">
                <a:ea typeface="+mn-lt"/>
                <a:cs typeface="+mn-lt"/>
              </a:rPr>
              <a:t>) .</a:t>
            </a:r>
          </a:p>
          <a:p>
            <a:pPr>
              <a:buClr>
                <a:srgbClr val="262626"/>
              </a:buClr>
            </a:pPr>
            <a:endParaRPr lang="en-GB" dirty="0"/>
          </a:p>
          <a:p>
            <a:pPr>
              <a:buClr>
                <a:srgbClr val="262626"/>
              </a:buClr>
            </a:pPr>
            <a:endParaRPr lang="en-GB" dirty="0"/>
          </a:p>
          <a:p>
            <a:pPr>
              <a:buClr>
                <a:srgbClr val="262626"/>
              </a:buClr>
            </a:pPr>
            <a:r>
              <a:rPr lang="en-GB" dirty="0" err="1"/>
              <a:t>softmax</a:t>
            </a:r>
            <a:r>
              <a:rPr lang="en-GB" dirty="0"/>
              <a:t>(</a:t>
            </a:r>
            <a:r>
              <a:rPr lang="en-GB" dirty="0" err="1"/>
              <a:t>O</a:t>
            </a:r>
            <a:r>
              <a:rPr lang="en-GB" baseline="-25000" dirty="0" err="1"/>
              <a:t>t</a:t>
            </a:r>
            <a:r>
              <a:rPr lang="en-GB" dirty="0"/>
              <a:t>)  =</a:t>
            </a:r>
          </a:p>
          <a:p>
            <a:pPr>
              <a:buClr>
                <a:srgbClr val="262626"/>
              </a:buClr>
            </a:pPr>
            <a:endParaRPr lang="en-GB" dirty="0"/>
          </a:p>
          <a:p>
            <a:pPr>
              <a:buClr>
                <a:srgbClr val="262626"/>
              </a:buClr>
            </a:pPr>
            <a:endParaRPr lang="en-GB" dirty="0"/>
          </a:p>
          <a:p>
            <a:pPr>
              <a:buClr>
                <a:srgbClr val="262626"/>
              </a:buClr>
            </a:pPr>
            <a:endParaRPr lang="en-GB" dirty="0" smtClean="0"/>
          </a:p>
          <a:p>
            <a:pPr>
              <a:buClr>
                <a:srgbClr val="262626"/>
              </a:buClr>
            </a:pPr>
            <a:endParaRPr lang="en-GB" dirty="0"/>
          </a:p>
          <a:p>
            <a:pPr>
              <a:buClr>
                <a:srgbClr val="262626"/>
              </a:buClr>
            </a:pPr>
            <a:r>
              <a:rPr lang="en-GB" dirty="0">
                <a:ea typeface="+mn-lt"/>
                <a:cs typeface="+mn-lt"/>
              </a:rPr>
              <a:t>If we convert these probabilities to understand the prediction, we see that the model says that the letter after “e” should be h, since the highest probability is for the letter “h” </a:t>
            </a:r>
            <a:r>
              <a:rPr lang="en-GB" dirty="0" err="1">
                <a:ea typeface="+mn-lt"/>
                <a:cs typeface="+mn-lt"/>
              </a:rPr>
              <a:t>ie</a:t>
            </a:r>
            <a:r>
              <a:rPr lang="en-GB" dirty="0">
                <a:ea typeface="+mn-lt"/>
                <a:cs typeface="+mn-lt"/>
              </a:rPr>
              <a:t> 0.419748. </a:t>
            </a:r>
          </a:p>
          <a:p>
            <a:pPr>
              <a:buClr>
                <a:srgbClr val="262626"/>
              </a:buClr>
            </a:pPr>
            <a:r>
              <a:rPr lang="en-GB" dirty="0">
                <a:ea typeface="+mn-lt"/>
                <a:cs typeface="+mn-lt"/>
              </a:rPr>
              <a:t>We know that this is wrong. This is because we have hardly trained the network. We have just shown it two letters. So it pretty much hasn’t learnt anything yet. </a:t>
            </a:r>
          </a:p>
          <a:p>
            <a:pPr>
              <a:buClr>
                <a:srgbClr val="262626"/>
              </a:buClr>
            </a:pPr>
            <a:r>
              <a:rPr lang="en-GB" dirty="0"/>
              <a:t>We have to train the network till we are reducing the error to a tolerable level. Then , we will get the correct output.</a:t>
            </a:r>
          </a:p>
        </p:txBody>
      </p:sp>
      <p:pic>
        <p:nvPicPr>
          <p:cNvPr id="4" name="Picture 4" descr="Diagram&#10;&#10;Description automatically generated">
            <a:extLst>
              <a:ext uri="{FF2B5EF4-FFF2-40B4-BE49-F238E27FC236}">
                <a16:creationId xmlns:a16="http://schemas.microsoft.com/office/drawing/2014/main" id="{80D3D422-6AEF-4E19-8701-7D82710D66E9}"/>
              </a:ext>
            </a:extLst>
          </p:cNvPr>
          <p:cNvPicPr>
            <a:picLocks noChangeAspect="1"/>
          </p:cNvPicPr>
          <p:nvPr/>
        </p:nvPicPr>
        <p:blipFill>
          <a:blip r:embed="rId2"/>
          <a:stretch>
            <a:fillRect/>
          </a:stretch>
        </p:blipFill>
        <p:spPr>
          <a:xfrm>
            <a:off x="3183046" y="2055639"/>
            <a:ext cx="2381250" cy="172376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3618" y="2442688"/>
            <a:ext cx="4025900" cy="1270000"/>
          </a:xfrm>
          <a:prstGeom prst="rect">
            <a:avLst/>
          </a:prstGeom>
        </p:spPr>
      </p:pic>
    </p:spTree>
    <p:extLst>
      <p:ext uri="{BB962C8B-B14F-4D97-AF65-F5344CB8AC3E}">
        <p14:creationId xmlns:p14="http://schemas.microsoft.com/office/powerpoint/2010/main" val="36190793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69965-7226-4809-94C5-ED07D3662AC7}"/>
              </a:ext>
            </a:extLst>
          </p:cNvPr>
          <p:cNvSpPr>
            <a:spLocks noGrp="1"/>
          </p:cNvSpPr>
          <p:nvPr>
            <p:ph type="title"/>
          </p:nvPr>
        </p:nvSpPr>
        <p:spPr/>
        <p:txBody>
          <a:bodyPr>
            <a:normAutofit fontScale="90000"/>
          </a:bodyPr>
          <a:lstStyle/>
          <a:p>
            <a:r>
              <a:rPr lang="en-GB"/>
              <a:t>Applications of Recurrent Neural Networks</a:t>
            </a:r>
            <a:endParaRPr lang="en-US"/>
          </a:p>
          <a:p>
            <a:endParaRPr lang="en-GB"/>
          </a:p>
        </p:txBody>
      </p:sp>
      <p:sp>
        <p:nvSpPr>
          <p:cNvPr id="3" name="Content Placeholder 2">
            <a:extLst>
              <a:ext uri="{FF2B5EF4-FFF2-40B4-BE49-F238E27FC236}">
                <a16:creationId xmlns:a16="http://schemas.microsoft.com/office/drawing/2014/main" id="{FE659D86-609D-429A-B0BC-86247D1C5B1B}"/>
              </a:ext>
            </a:extLst>
          </p:cNvPr>
          <p:cNvSpPr>
            <a:spLocks noGrp="1"/>
          </p:cNvSpPr>
          <p:nvPr>
            <p:ph sz="half" idx="1"/>
          </p:nvPr>
        </p:nvSpPr>
        <p:spPr/>
        <p:txBody>
          <a:bodyPr vert="horz" lIns="91440" tIns="45720" rIns="91440" bIns="45720" rtlCol="0" anchor="t">
            <a:normAutofit fontScale="92500" lnSpcReduction="20000"/>
          </a:bodyPr>
          <a:lstStyle/>
          <a:p>
            <a:r>
              <a:rPr lang="en-GB"/>
              <a:t>Image Captioning : </a:t>
            </a:r>
            <a:r>
              <a:rPr lang="en-GB">
                <a:ea typeface="+mn-lt"/>
                <a:cs typeface="+mn-lt"/>
              </a:rPr>
              <a:t>RNNs are used to caption an image by </a:t>
            </a:r>
            <a:r>
              <a:rPr lang="en-GB" err="1">
                <a:ea typeface="+mn-lt"/>
                <a:cs typeface="+mn-lt"/>
              </a:rPr>
              <a:t>analyzing</a:t>
            </a:r>
            <a:r>
              <a:rPr lang="en-GB">
                <a:ea typeface="+mn-lt"/>
                <a:cs typeface="+mn-lt"/>
              </a:rPr>
              <a:t> the activities present.</a:t>
            </a:r>
          </a:p>
          <a:p>
            <a:pPr>
              <a:buClr>
                <a:srgbClr val="262626"/>
              </a:buClr>
            </a:pPr>
            <a:r>
              <a:rPr lang="en-GB"/>
              <a:t>Time Series Prediction : </a:t>
            </a:r>
            <a:r>
              <a:rPr lang="en-GB">
                <a:ea typeface="+mn-lt"/>
                <a:cs typeface="+mn-lt"/>
              </a:rPr>
              <a:t>Any time series problem, like predicting the prices of stocks in a particular month, can be solved using an RNN.</a:t>
            </a:r>
          </a:p>
          <a:p>
            <a:pPr>
              <a:buClr>
                <a:srgbClr val="262626"/>
              </a:buClr>
            </a:pPr>
            <a:r>
              <a:rPr lang="en-GB"/>
              <a:t>Natural Language Processing : </a:t>
            </a:r>
            <a:r>
              <a:rPr lang="en-GB">
                <a:ea typeface="+mn-lt"/>
                <a:cs typeface="+mn-lt"/>
              </a:rPr>
              <a:t>Text mining and Sentiment analysis can be carried out using an RNN for Natural Language Processing (NLP).</a:t>
            </a:r>
            <a:endParaRPr lang="en-GB"/>
          </a:p>
          <a:p>
            <a:pPr>
              <a:buClr>
                <a:srgbClr val="262626"/>
              </a:buClr>
            </a:pPr>
            <a:r>
              <a:rPr lang="en-GB"/>
              <a:t>Machine Translation : </a:t>
            </a:r>
            <a:r>
              <a:rPr lang="en-GB">
                <a:ea typeface="+mn-lt"/>
                <a:cs typeface="+mn-lt"/>
              </a:rPr>
              <a:t>Given an input in one language, RNNs can be used to translate the input into different languages as output.</a:t>
            </a:r>
            <a:endParaRPr lang="en-GB"/>
          </a:p>
          <a:p>
            <a:pPr>
              <a:buClr>
                <a:srgbClr val="262626"/>
              </a:buClr>
            </a:pPr>
            <a:endParaRPr lang="en-GB"/>
          </a:p>
          <a:p>
            <a:pPr>
              <a:buClr>
                <a:srgbClr val="262626"/>
              </a:buClr>
            </a:pPr>
            <a:endParaRPr lang="en-GB"/>
          </a:p>
          <a:p>
            <a:pPr>
              <a:buClr>
                <a:srgbClr val="262626"/>
              </a:buClr>
            </a:pPr>
            <a:endParaRPr lang="en-GB"/>
          </a:p>
          <a:p>
            <a:pPr>
              <a:buClr>
                <a:srgbClr val="262626"/>
              </a:buClr>
            </a:pPr>
            <a:endParaRPr lang="en-GB"/>
          </a:p>
        </p:txBody>
      </p:sp>
      <p:sp>
        <p:nvSpPr>
          <p:cNvPr id="5" name="Content Placeholder 4">
            <a:extLst>
              <a:ext uri="{FF2B5EF4-FFF2-40B4-BE49-F238E27FC236}">
                <a16:creationId xmlns:a16="http://schemas.microsoft.com/office/drawing/2014/main" id="{39EEC373-D84A-4FD9-AFA1-DC756AA7BE35}"/>
              </a:ext>
            </a:extLst>
          </p:cNvPr>
          <p:cNvSpPr>
            <a:spLocks noGrp="1"/>
          </p:cNvSpPr>
          <p:nvPr>
            <p:ph sz="half" idx="2"/>
          </p:nvPr>
        </p:nvSpPr>
        <p:spPr/>
        <p:txBody>
          <a:bodyPr>
            <a:normAutofit fontScale="92500" lnSpcReduction="20000"/>
          </a:bodyPr>
          <a:lstStyle/>
          <a:p>
            <a:endParaRPr lang="en-GB"/>
          </a:p>
        </p:txBody>
      </p:sp>
      <p:pic>
        <p:nvPicPr>
          <p:cNvPr id="4" name="Picture 4">
            <a:extLst>
              <a:ext uri="{FF2B5EF4-FFF2-40B4-BE49-F238E27FC236}">
                <a16:creationId xmlns:a16="http://schemas.microsoft.com/office/drawing/2014/main" id="{98658D4E-C2CB-49E0-AF75-DA2D7FFBF01C}"/>
              </a:ext>
            </a:extLst>
          </p:cNvPr>
          <p:cNvPicPr>
            <a:picLocks noChangeAspect="1"/>
          </p:cNvPicPr>
          <p:nvPr/>
        </p:nvPicPr>
        <p:blipFill>
          <a:blip r:embed="rId2"/>
          <a:stretch>
            <a:fillRect/>
          </a:stretch>
        </p:blipFill>
        <p:spPr>
          <a:xfrm>
            <a:off x="6674416" y="2194076"/>
            <a:ext cx="3916211" cy="1321627"/>
          </a:xfrm>
          <a:prstGeom prst="rect">
            <a:avLst/>
          </a:prstGeom>
        </p:spPr>
      </p:pic>
    </p:spTree>
    <p:extLst>
      <p:ext uri="{BB962C8B-B14F-4D97-AF65-F5344CB8AC3E}">
        <p14:creationId xmlns:p14="http://schemas.microsoft.com/office/powerpoint/2010/main" val="2410316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8BB62-9323-4C8A-AAAC-314D610DF645}"/>
              </a:ext>
            </a:extLst>
          </p:cNvPr>
          <p:cNvSpPr>
            <a:spLocks noGrp="1"/>
          </p:cNvSpPr>
          <p:nvPr>
            <p:ph type="title"/>
          </p:nvPr>
        </p:nvSpPr>
        <p:spPr/>
        <p:txBody>
          <a:bodyPr>
            <a:normAutofit fontScale="90000"/>
          </a:bodyPr>
          <a:lstStyle/>
          <a:p>
            <a:r>
              <a:rPr lang="en-GB"/>
              <a:t>Types of Recurrent Neural Networks</a:t>
            </a:r>
            <a:endParaRPr lang="en-US"/>
          </a:p>
          <a:p>
            <a:endParaRPr lang="en-GB"/>
          </a:p>
        </p:txBody>
      </p:sp>
      <p:sp>
        <p:nvSpPr>
          <p:cNvPr id="3" name="Content Placeholder 2">
            <a:extLst>
              <a:ext uri="{FF2B5EF4-FFF2-40B4-BE49-F238E27FC236}">
                <a16:creationId xmlns:a16="http://schemas.microsoft.com/office/drawing/2014/main" id="{047BDEC3-7585-47E6-BE49-CDE02210AE64}"/>
              </a:ext>
            </a:extLst>
          </p:cNvPr>
          <p:cNvSpPr>
            <a:spLocks noGrp="1"/>
          </p:cNvSpPr>
          <p:nvPr>
            <p:ph idx="1"/>
          </p:nvPr>
        </p:nvSpPr>
        <p:spPr>
          <a:xfrm>
            <a:off x="1066800" y="2103120"/>
            <a:ext cx="10058400" cy="2021701"/>
          </a:xfrm>
        </p:spPr>
        <p:txBody>
          <a:bodyPr vert="horz" lIns="91440" tIns="45720" rIns="91440" bIns="45720" rtlCol="0" anchor="t">
            <a:normAutofit/>
          </a:bodyPr>
          <a:lstStyle/>
          <a:p>
            <a:r>
              <a:rPr lang="en-GB">
                <a:ea typeface="+mn-lt"/>
                <a:cs typeface="+mn-lt"/>
              </a:rPr>
              <a:t>There are four types of Recurrent Neural Networks:</a:t>
            </a:r>
          </a:p>
          <a:p>
            <a:pPr>
              <a:buClr>
                <a:srgbClr val="262626"/>
              </a:buClr>
            </a:pPr>
            <a:r>
              <a:rPr lang="en-GB">
                <a:ea typeface="+mn-lt"/>
                <a:cs typeface="+mn-lt"/>
              </a:rPr>
              <a:t>One to One</a:t>
            </a:r>
            <a:endParaRPr lang="en-GB"/>
          </a:p>
          <a:p>
            <a:r>
              <a:rPr lang="en-GB">
                <a:ea typeface="+mn-lt"/>
                <a:cs typeface="+mn-lt"/>
              </a:rPr>
              <a:t>One to Many</a:t>
            </a:r>
            <a:endParaRPr lang="en-GB"/>
          </a:p>
          <a:p>
            <a:r>
              <a:rPr lang="en-GB">
                <a:ea typeface="+mn-lt"/>
                <a:cs typeface="+mn-lt"/>
              </a:rPr>
              <a:t>Many to One</a:t>
            </a:r>
            <a:endParaRPr lang="en-GB"/>
          </a:p>
          <a:p>
            <a:r>
              <a:rPr lang="en-GB">
                <a:ea typeface="+mn-lt"/>
                <a:cs typeface="+mn-lt"/>
              </a:rPr>
              <a:t>Many to Many</a:t>
            </a:r>
            <a:endParaRPr lang="en-GB"/>
          </a:p>
          <a:p>
            <a:pPr>
              <a:buClr>
                <a:srgbClr val="262626"/>
              </a:buClr>
            </a:pPr>
            <a:endParaRPr lang="en-GB"/>
          </a:p>
        </p:txBody>
      </p:sp>
    </p:spTree>
    <p:extLst>
      <p:ext uri="{BB962C8B-B14F-4D97-AF65-F5344CB8AC3E}">
        <p14:creationId xmlns:p14="http://schemas.microsoft.com/office/powerpoint/2010/main" val="25703447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7B7E3-8D9B-4955-A2F2-5D259AE7F6C7}"/>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CA128628-58AB-47E0-8C6F-208E04703AD5}"/>
              </a:ext>
            </a:extLst>
          </p:cNvPr>
          <p:cNvSpPr>
            <a:spLocks noGrp="1"/>
          </p:cNvSpPr>
          <p:nvPr>
            <p:ph sz="half" idx="1"/>
          </p:nvPr>
        </p:nvSpPr>
        <p:spPr/>
        <p:txBody>
          <a:bodyPr vert="horz" lIns="91440" tIns="45720" rIns="91440" bIns="45720" rtlCol="0" anchor="t">
            <a:normAutofit/>
          </a:bodyPr>
          <a:lstStyle/>
          <a:p>
            <a:r>
              <a:rPr lang="en-GB" b="1" u="sng"/>
              <a:t>One to One RNN</a:t>
            </a:r>
          </a:p>
          <a:p>
            <a:pPr>
              <a:buClr>
                <a:srgbClr val="262626"/>
              </a:buClr>
            </a:pPr>
            <a:r>
              <a:rPr lang="en-GB">
                <a:ea typeface="+mn-lt"/>
                <a:cs typeface="+mn-lt"/>
              </a:rPr>
              <a:t>This type of neural network is known as the Vanilla Neural Network. It's used for general machine learning problems, which has a single input and a single output.</a:t>
            </a:r>
            <a:endParaRPr lang="en-GB"/>
          </a:p>
          <a:p>
            <a:pPr>
              <a:buClr>
                <a:srgbClr val="262626"/>
              </a:buClr>
            </a:pPr>
            <a:endParaRPr lang="en-GB"/>
          </a:p>
        </p:txBody>
      </p:sp>
      <p:sp>
        <p:nvSpPr>
          <p:cNvPr id="4" name="Content Placeholder 3">
            <a:extLst>
              <a:ext uri="{FF2B5EF4-FFF2-40B4-BE49-F238E27FC236}">
                <a16:creationId xmlns:a16="http://schemas.microsoft.com/office/drawing/2014/main" id="{4B97F670-E9EB-4B82-A86F-15258A954460}"/>
              </a:ext>
            </a:extLst>
          </p:cNvPr>
          <p:cNvSpPr>
            <a:spLocks noGrp="1"/>
          </p:cNvSpPr>
          <p:nvPr>
            <p:ph sz="half" idx="2"/>
          </p:nvPr>
        </p:nvSpPr>
        <p:spPr/>
        <p:txBody>
          <a:bodyPr/>
          <a:lstStyle/>
          <a:p>
            <a:endParaRPr lang="en-GB"/>
          </a:p>
        </p:txBody>
      </p:sp>
      <p:pic>
        <p:nvPicPr>
          <p:cNvPr id="5" name="Picture 5" descr="Chart, box and whisker chart&#10;&#10;Description automatically generated">
            <a:extLst>
              <a:ext uri="{FF2B5EF4-FFF2-40B4-BE49-F238E27FC236}">
                <a16:creationId xmlns:a16="http://schemas.microsoft.com/office/drawing/2014/main" id="{CB54E235-404F-48A7-95AD-DFC3C2F37F8E}"/>
              </a:ext>
            </a:extLst>
          </p:cNvPr>
          <p:cNvPicPr>
            <a:picLocks noChangeAspect="1"/>
          </p:cNvPicPr>
          <p:nvPr/>
        </p:nvPicPr>
        <p:blipFill>
          <a:blip r:embed="rId2"/>
          <a:stretch>
            <a:fillRect/>
          </a:stretch>
        </p:blipFill>
        <p:spPr>
          <a:xfrm>
            <a:off x="7480043" y="2366852"/>
            <a:ext cx="2065578" cy="3314971"/>
          </a:xfrm>
          <a:prstGeom prst="rect">
            <a:avLst/>
          </a:prstGeom>
        </p:spPr>
      </p:pic>
    </p:spTree>
    <p:extLst>
      <p:ext uri="{BB962C8B-B14F-4D97-AF65-F5344CB8AC3E}">
        <p14:creationId xmlns:p14="http://schemas.microsoft.com/office/powerpoint/2010/main" val="13041606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79BC8-6349-45EF-9079-1442EDEA03C1}"/>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06907EFC-B186-472B-8DFC-A9D345ABB8F3}"/>
              </a:ext>
            </a:extLst>
          </p:cNvPr>
          <p:cNvSpPr>
            <a:spLocks noGrp="1"/>
          </p:cNvSpPr>
          <p:nvPr>
            <p:ph sz="half" idx="1"/>
          </p:nvPr>
        </p:nvSpPr>
        <p:spPr/>
        <p:txBody>
          <a:bodyPr vert="horz" lIns="91440" tIns="45720" rIns="91440" bIns="45720" rtlCol="0" anchor="t">
            <a:normAutofit/>
          </a:bodyPr>
          <a:lstStyle/>
          <a:p>
            <a:r>
              <a:rPr lang="en-GB" b="1" u="sng"/>
              <a:t>One to Many RNN</a:t>
            </a:r>
          </a:p>
          <a:p>
            <a:pPr>
              <a:buClr>
                <a:srgbClr val="262626"/>
              </a:buClr>
            </a:pPr>
            <a:r>
              <a:rPr lang="en-GB">
                <a:ea typeface="+mn-lt"/>
                <a:cs typeface="+mn-lt"/>
              </a:rPr>
              <a:t>This type of neural network has a single input and multiple outputs. An example of this is the image caption.</a:t>
            </a:r>
            <a:endParaRPr lang="en-GB"/>
          </a:p>
          <a:p>
            <a:pPr>
              <a:buClr>
                <a:srgbClr val="262626"/>
              </a:buClr>
            </a:pPr>
            <a:endParaRPr lang="en-GB"/>
          </a:p>
        </p:txBody>
      </p:sp>
      <p:sp>
        <p:nvSpPr>
          <p:cNvPr id="4" name="Content Placeholder 3">
            <a:extLst>
              <a:ext uri="{FF2B5EF4-FFF2-40B4-BE49-F238E27FC236}">
                <a16:creationId xmlns:a16="http://schemas.microsoft.com/office/drawing/2014/main" id="{8C1CB7F9-C530-4F1D-9658-AA3BC7447702}"/>
              </a:ext>
            </a:extLst>
          </p:cNvPr>
          <p:cNvSpPr>
            <a:spLocks noGrp="1"/>
          </p:cNvSpPr>
          <p:nvPr>
            <p:ph sz="half" idx="2"/>
          </p:nvPr>
        </p:nvSpPr>
        <p:spPr/>
        <p:txBody>
          <a:bodyPr/>
          <a:lstStyle/>
          <a:p>
            <a:endParaRPr lang="en-GB"/>
          </a:p>
        </p:txBody>
      </p:sp>
      <p:pic>
        <p:nvPicPr>
          <p:cNvPr id="5" name="Picture 5" descr="Chart, box and whisker chart&#10;&#10;Description automatically generated">
            <a:extLst>
              <a:ext uri="{FF2B5EF4-FFF2-40B4-BE49-F238E27FC236}">
                <a16:creationId xmlns:a16="http://schemas.microsoft.com/office/drawing/2014/main" id="{E9C274BD-BB56-444E-BD2D-C1E2F2946821}"/>
              </a:ext>
            </a:extLst>
          </p:cNvPr>
          <p:cNvPicPr>
            <a:picLocks noChangeAspect="1"/>
          </p:cNvPicPr>
          <p:nvPr/>
        </p:nvPicPr>
        <p:blipFill>
          <a:blip r:embed="rId2"/>
          <a:stretch>
            <a:fillRect/>
          </a:stretch>
        </p:blipFill>
        <p:spPr>
          <a:xfrm>
            <a:off x="7031929" y="2465279"/>
            <a:ext cx="2950663" cy="3221799"/>
          </a:xfrm>
          <a:prstGeom prst="rect">
            <a:avLst/>
          </a:prstGeom>
        </p:spPr>
      </p:pic>
    </p:spTree>
    <p:extLst>
      <p:ext uri="{BB962C8B-B14F-4D97-AF65-F5344CB8AC3E}">
        <p14:creationId xmlns:p14="http://schemas.microsoft.com/office/powerpoint/2010/main" val="6513802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C3542-FC1D-47CB-A360-98D7026728D2}"/>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BFA3DAA7-3DC6-4AED-9207-8E6892AAFB2B}"/>
              </a:ext>
            </a:extLst>
          </p:cNvPr>
          <p:cNvSpPr>
            <a:spLocks noGrp="1"/>
          </p:cNvSpPr>
          <p:nvPr>
            <p:ph sz="half" idx="1"/>
          </p:nvPr>
        </p:nvSpPr>
        <p:spPr/>
        <p:txBody>
          <a:bodyPr vert="horz" lIns="91440" tIns="45720" rIns="91440" bIns="45720" rtlCol="0" anchor="t">
            <a:normAutofit/>
          </a:bodyPr>
          <a:lstStyle/>
          <a:p>
            <a:r>
              <a:rPr lang="en-GB" b="1" u="sng"/>
              <a:t>Many to One RNN</a:t>
            </a:r>
          </a:p>
          <a:p>
            <a:pPr>
              <a:buClr>
                <a:srgbClr val="262626"/>
              </a:buClr>
            </a:pPr>
            <a:r>
              <a:rPr lang="en-GB">
                <a:ea typeface="+mn-lt"/>
                <a:cs typeface="+mn-lt"/>
              </a:rPr>
              <a:t>This RNN takes a sequence of inputs and generates a single output. Sentiment analysis is a good example of this kind of network where a given sentence can be classified as expressing positive or negative sentiments.</a:t>
            </a:r>
            <a:endParaRPr lang="en-GB"/>
          </a:p>
        </p:txBody>
      </p:sp>
      <p:pic>
        <p:nvPicPr>
          <p:cNvPr id="5" name="Picture 5" descr="A picture containing chart&#10;&#10;Description automatically generated">
            <a:extLst>
              <a:ext uri="{FF2B5EF4-FFF2-40B4-BE49-F238E27FC236}">
                <a16:creationId xmlns:a16="http://schemas.microsoft.com/office/drawing/2014/main" id="{1F909E43-EB2A-4F54-AEDF-52B938ECA4E6}"/>
              </a:ext>
            </a:extLst>
          </p:cNvPr>
          <p:cNvPicPr>
            <a:picLocks noGrp="1" noChangeAspect="1"/>
          </p:cNvPicPr>
          <p:nvPr>
            <p:ph sz="half" idx="2"/>
          </p:nvPr>
        </p:nvPicPr>
        <p:blipFill>
          <a:blip r:embed="rId2"/>
          <a:stretch>
            <a:fillRect/>
          </a:stretch>
        </p:blipFill>
        <p:spPr>
          <a:xfrm>
            <a:off x="7106389" y="2103120"/>
            <a:ext cx="3282741" cy="3749040"/>
          </a:xfrm>
        </p:spPr>
      </p:pic>
    </p:spTree>
    <p:extLst>
      <p:ext uri="{BB962C8B-B14F-4D97-AF65-F5344CB8AC3E}">
        <p14:creationId xmlns:p14="http://schemas.microsoft.com/office/powerpoint/2010/main" val="28964806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FB68D-2D8C-4F41-9345-C97EC443E90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00F9E6C1-DBC8-46D7-8AEB-41C5B39076CF}"/>
              </a:ext>
            </a:extLst>
          </p:cNvPr>
          <p:cNvSpPr>
            <a:spLocks noGrp="1"/>
          </p:cNvSpPr>
          <p:nvPr>
            <p:ph sz="half" idx="1"/>
          </p:nvPr>
        </p:nvSpPr>
        <p:spPr/>
        <p:txBody>
          <a:bodyPr vert="horz" lIns="91440" tIns="45720" rIns="91440" bIns="45720" rtlCol="0" anchor="t">
            <a:normAutofit/>
          </a:bodyPr>
          <a:lstStyle/>
          <a:p>
            <a:r>
              <a:rPr lang="en-GB" b="1" u="sng"/>
              <a:t>Many to Many RNN</a:t>
            </a:r>
          </a:p>
          <a:p>
            <a:pPr>
              <a:buClr>
                <a:srgbClr val="262626"/>
              </a:buClr>
            </a:pPr>
            <a:r>
              <a:rPr lang="en-GB">
                <a:ea typeface="+mn-lt"/>
                <a:cs typeface="+mn-lt"/>
              </a:rPr>
              <a:t>This RNN takes a sequence of inputs and generates a sequence of outputs. Machine translation is one of the examples.</a:t>
            </a:r>
            <a:endParaRPr lang="en-GB"/>
          </a:p>
        </p:txBody>
      </p:sp>
      <p:pic>
        <p:nvPicPr>
          <p:cNvPr id="5" name="Picture 5" descr="Chart, box and whisker chart&#10;&#10;Description automatically generated">
            <a:extLst>
              <a:ext uri="{FF2B5EF4-FFF2-40B4-BE49-F238E27FC236}">
                <a16:creationId xmlns:a16="http://schemas.microsoft.com/office/drawing/2014/main" id="{74DA90F1-7A36-4BC4-A87A-DD5423ED0B1B}"/>
              </a:ext>
            </a:extLst>
          </p:cNvPr>
          <p:cNvPicPr>
            <a:picLocks noGrp="1" noChangeAspect="1"/>
          </p:cNvPicPr>
          <p:nvPr>
            <p:ph sz="half" idx="2"/>
          </p:nvPr>
        </p:nvPicPr>
        <p:blipFill>
          <a:blip r:embed="rId2"/>
          <a:stretch>
            <a:fillRect/>
          </a:stretch>
        </p:blipFill>
        <p:spPr>
          <a:xfrm>
            <a:off x="7040691" y="2103120"/>
            <a:ext cx="3414138" cy="3749040"/>
          </a:xfrm>
        </p:spPr>
      </p:pic>
    </p:spTree>
    <p:extLst>
      <p:ext uri="{BB962C8B-B14F-4D97-AF65-F5344CB8AC3E}">
        <p14:creationId xmlns:p14="http://schemas.microsoft.com/office/powerpoint/2010/main" val="3756121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BD267-70EB-4CAD-A9DA-98223C6348DA}"/>
              </a:ext>
            </a:extLst>
          </p:cNvPr>
          <p:cNvSpPr>
            <a:spLocks noGrp="1"/>
          </p:cNvSpPr>
          <p:nvPr>
            <p:ph type="title"/>
          </p:nvPr>
        </p:nvSpPr>
        <p:spPr/>
        <p:txBody>
          <a:bodyPr>
            <a:normAutofit fontScale="90000"/>
          </a:bodyPr>
          <a:lstStyle/>
          <a:p>
            <a:r>
              <a:rPr lang="en-GB"/>
              <a:t>How Neural Networks Function Similar to The Human Brain</a:t>
            </a:r>
            <a:endParaRPr lang="en-US"/>
          </a:p>
          <a:p>
            <a:endParaRPr lang="en-GB"/>
          </a:p>
        </p:txBody>
      </p:sp>
      <p:sp>
        <p:nvSpPr>
          <p:cNvPr id="3" name="Content Placeholder 2">
            <a:extLst>
              <a:ext uri="{FF2B5EF4-FFF2-40B4-BE49-F238E27FC236}">
                <a16:creationId xmlns:a16="http://schemas.microsoft.com/office/drawing/2014/main" id="{D8BAA851-CBF0-454A-ABE1-B97F6A6F3342}"/>
              </a:ext>
            </a:extLst>
          </p:cNvPr>
          <p:cNvSpPr>
            <a:spLocks noGrp="1"/>
          </p:cNvSpPr>
          <p:nvPr>
            <p:ph idx="1"/>
          </p:nvPr>
        </p:nvSpPr>
        <p:spPr>
          <a:xfrm>
            <a:off x="1066800" y="1988298"/>
            <a:ext cx="10058400" cy="3931920"/>
          </a:xfrm>
        </p:spPr>
        <p:txBody>
          <a:bodyPr vert="horz" lIns="91440" tIns="45720" rIns="91440" bIns="45720" rtlCol="0" anchor="t">
            <a:normAutofit/>
          </a:bodyPr>
          <a:lstStyle/>
          <a:p>
            <a:pPr marL="0" indent="0">
              <a:buNone/>
            </a:pPr>
            <a:r>
              <a:rPr lang="en-GB">
                <a:ea typeface="+mn-lt"/>
                <a:cs typeface="+mn-lt"/>
              </a:rPr>
              <a:t>An artificial neural network in its most basic form has three layers of neurons. Information flows from one to the next, just as it does in the human brain:</a:t>
            </a:r>
            <a:endParaRPr lang="en-US"/>
          </a:p>
          <a:p>
            <a:pPr>
              <a:buClr>
                <a:srgbClr val="262626"/>
              </a:buClr>
            </a:pPr>
            <a:r>
              <a:rPr lang="en-GB" b="1">
                <a:ea typeface="+mn-lt"/>
                <a:cs typeface="+mn-lt"/>
              </a:rPr>
              <a:t>The input layer</a:t>
            </a:r>
            <a:r>
              <a:rPr lang="en-GB">
                <a:ea typeface="+mn-lt"/>
                <a:cs typeface="+mn-lt"/>
              </a:rPr>
              <a:t>: the data’s entry point into the system</a:t>
            </a:r>
            <a:endParaRPr lang="en-GB"/>
          </a:p>
          <a:p>
            <a:pPr>
              <a:buClr>
                <a:srgbClr val="262626"/>
              </a:buClr>
            </a:pPr>
            <a:r>
              <a:rPr lang="en-GB" b="1">
                <a:ea typeface="+mn-lt"/>
                <a:cs typeface="+mn-lt"/>
              </a:rPr>
              <a:t>The hidden layer</a:t>
            </a:r>
            <a:r>
              <a:rPr lang="en-GB">
                <a:ea typeface="+mn-lt"/>
                <a:cs typeface="+mn-lt"/>
              </a:rPr>
              <a:t>: where the information gets processed</a:t>
            </a:r>
            <a:endParaRPr lang="en-GB"/>
          </a:p>
          <a:p>
            <a:pPr>
              <a:buClr>
                <a:srgbClr val="262626"/>
              </a:buClr>
            </a:pPr>
            <a:r>
              <a:rPr lang="en-GB" b="1">
                <a:ea typeface="+mn-lt"/>
                <a:cs typeface="+mn-lt"/>
              </a:rPr>
              <a:t>The output layer</a:t>
            </a:r>
            <a:r>
              <a:rPr lang="en-GB">
                <a:ea typeface="+mn-lt"/>
                <a:cs typeface="+mn-lt"/>
              </a:rPr>
              <a:t>: where the system decides how to proceed based on the data</a:t>
            </a:r>
            <a:endParaRPr lang="en-GB"/>
          </a:p>
          <a:p>
            <a:pPr marL="0" indent="0">
              <a:buClr>
                <a:srgbClr val="262626"/>
              </a:buClr>
              <a:buNone/>
            </a:pPr>
            <a:r>
              <a:rPr lang="en-GB">
                <a:ea typeface="+mn-lt"/>
                <a:cs typeface="+mn-lt"/>
              </a:rPr>
              <a:t>More complex artificial neural networks will have multiple layers, some hidden.</a:t>
            </a:r>
            <a:endParaRPr lang="en-GB"/>
          </a:p>
          <a:p>
            <a:pPr marL="0" indent="0">
              <a:buNone/>
            </a:pPr>
            <a:endParaRPr lang="en-GB"/>
          </a:p>
          <a:p>
            <a:pPr marL="0" indent="0" algn="just">
              <a:buNone/>
            </a:pPr>
            <a:r>
              <a:rPr lang="en-GB">
                <a:ea typeface="+mn-lt"/>
                <a:cs typeface="+mn-lt"/>
              </a:rPr>
              <a:t>The neural network functions via a collection of nodes or connected units, just like artificial neurons. These nodes loosely model the neuron network in the animal brain. Just like its biological counterpart, an artificial neuron receives a signal in the form of a stimulus, processes it, and signals other neurons connected to it.</a:t>
            </a:r>
            <a:endParaRPr lang="en-GB"/>
          </a:p>
          <a:p>
            <a:pPr algn="just">
              <a:buClr>
                <a:srgbClr val="262626"/>
              </a:buClr>
            </a:pPr>
            <a:endParaRPr lang="en-GB"/>
          </a:p>
        </p:txBody>
      </p:sp>
    </p:spTree>
    <p:extLst>
      <p:ext uri="{BB962C8B-B14F-4D97-AF65-F5344CB8AC3E}">
        <p14:creationId xmlns:p14="http://schemas.microsoft.com/office/powerpoint/2010/main" val="14545478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3CA59-CAB6-4404-9869-BFFB6E76997D}"/>
              </a:ext>
            </a:extLst>
          </p:cNvPr>
          <p:cNvSpPr>
            <a:spLocks noGrp="1"/>
          </p:cNvSpPr>
          <p:nvPr>
            <p:ph type="title"/>
          </p:nvPr>
        </p:nvSpPr>
        <p:spPr/>
        <p:txBody>
          <a:bodyPr/>
          <a:lstStyle/>
          <a:p>
            <a:r>
              <a:rPr lang="en-GB"/>
              <a:t>Two Issues of Standard RNNs</a:t>
            </a:r>
            <a:endParaRPr lang="en-US"/>
          </a:p>
          <a:p>
            <a:endParaRPr lang="en-GB"/>
          </a:p>
        </p:txBody>
      </p:sp>
      <p:sp>
        <p:nvSpPr>
          <p:cNvPr id="3" name="Content Placeholder 2">
            <a:extLst>
              <a:ext uri="{FF2B5EF4-FFF2-40B4-BE49-F238E27FC236}">
                <a16:creationId xmlns:a16="http://schemas.microsoft.com/office/drawing/2014/main" id="{F9A5051E-610B-4262-8589-9B3D5DCEB19F}"/>
              </a:ext>
            </a:extLst>
          </p:cNvPr>
          <p:cNvSpPr>
            <a:spLocks noGrp="1"/>
          </p:cNvSpPr>
          <p:nvPr>
            <p:ph idx="1"/>
          </p:nvPr>
        </p:nvSpPr>
        <p:spPr/>
        <p:txBody>
          <a:bodyPr vert="horz" lIns="91440" tIns="45720" rIns="91440" bIns="45720" rtlCol="0" anchor="t">
            <a:normAutofit/>
          </a:bodyPr>
          <a:lstStyle/>
          <a:p>
            <a:r>
              <a:rPr lang="en-GB" b="1"/>
              <a:t>1. Vanishing Gradient Problem</a:t>
            </a:r>
          </a:p>
          <a:p>
            <a:pPr>
              <a:buClr>
                <a:srgbClr val="262626"/>
              </a:buClr>
            </a:pPr>
            <a:r>
              <a:rPr lang="en-GB">
                <a:ea typeface="+mn-lt"/>
                <a:cs typeface="+mn-lt"/>
              </a:rPr>
              <a:t>The gradients carry information used in the RNN, and when the gradient becomes too small, the parameter updates become insignificant. This makes the learning of long data sequences difficult.</a:t>
            </a:r>
          </a:p>
          <a:p>
            <a:pPr>
              <a:buClr>
                <a:srgbClr val="262626"/>
              </a:buClr>
            </a:pPr>
            <a:r>
              <a:rPr lang="en-GB" b="1"/>
              <a:t>2. Exploding Gradient Problem</a:t>
            </a:r>
          </a:p>
          <a:p>
            <a:pPr>
              <a:buClr>
                <a:srgbClr val="262626"/>
              </a:buClr>
            </a:pPr>
            <a:r>
              <a:rPr lang="en-GB">
                <a:ea typeface="+mn-lt"/>
                <a:cs typeface="+mn-lt"/>
              </a:rPr>
              <a:t>This problem arises when large error gradients accumulate, resulting in very large updates to the neural network model weights during the training process.</a:t>
            </a:r>
            <a:endParaRPr lang="en-GB" b="1">
              <a:ea typeface="+mn-lt"/>
              <a:cs typeface="+mn-lt"/>
            </a:endParaRPr>
          </a:p>
          <a:p>
            <a:pPr>
              <a:buClr>
                <a:srgbClr val="262626"/>
              </a:buClr>
            </a:pPr>
            <a:endParaRPr lang="en-GB"/>
          </a:p>
          <a:p>
            <a:pPr algn="just">
              <a:buClr>
                <a:srgbClr val="262626"/>
              </a:buClr>
            </a:pPr>
            <a:r>
              <a:rPr lang="en-GB" b="1" err="1"/>
              <a:t>B'cos</a:t>
            </a:r>
            <a:r>
              <a:rPr lang="en-GB" b="1"/>
              <a:t> of vanishing/exploding gradients, RNNs are difficult to get trained with basic BPTT.</a:t>
            </a:r>
            <a:endParaRPr lang="en-GB" b="1">
              <a:ea typeface="+mn-lt"/>
              <a:cs typeface="+mn-lt"/>
            </a:endParaRPr>
          </a:p>
          <a:p>
            <a:pPr>
              <a:buClr>
                <a:srgbClr val="262626"/>
              </a:buClr>
            </a:pPr>
            <a:endParaRPr lang="en-GB"/>
          </a:p>
          <a:p>
            <a:pPr>
              <a:buClr>
                <a:srgbClr val="262626"/>
              </a:buClr>
            </a:pPr>
            <a:endParaRPr lang="en-GB"/>
          </a:p>
        </p:txBody>
      </p:sp>
    </p:spTree>
    <p:extLst>
      <p:ext uri="{BB962C8B-B14F-4D97-AF65-F5344CB8AC3E}">
        <p14:creationId xmlns:p14="http://schemas.microsoft.com/office/powerpoint/2010/main" val="20872366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9EDC-9C79-46BD-9EF3-C42D55EA15E5}"/>
              </a:ext>
            </a:extLst>
          </p:cNvPr>
          <p:cNvSpPr>
            <a:spLocks noGrp="1"/>
          </p:cNvSpPr>
          <p:nvPr>
            <p:ph type="title"/>
          </p:nvPr>
        </p:nvSpPr>
        <p:spPr>
          <a:xfrm>
            <a:off x="1066800" y="339882"/>
            <a:ext cx="10058400" cy="1371600"/>
          </a:xfrm>
        </p:spPr>
        <p:txBody>
          <a:bodyPr/>
          <a:lstStyle/>
          <a:p>
            <a:r>
              <a:rPr lang="en-GB"/>
              <a:t>Shortcomings of RNN</a:t>
            </a:r>
          </a:p>
        </p:txBody>
      </p:sp>
      <p:sp>
        <p:nvSpPr>
          <p:cNvPr id="3" name="Content Placeholder 2">
            <a:extLst>
              <a:ext uri="{FF2B5EF4-FFF2-40B4-BE49-F238E27FC236}">
                <a16:creationId xmlns:a16="http://schemas.microsoft.com/office/drawing/2014/main" id="{335AFE82-4808-4FAE-B79A-9491C68557C2}"/>
              </a:ext>
            </a:extLst>
          </p:cNvPr>
          <p:cNvSpPr>
            <a:spLocks noGrp="1"/>
          </p:cNvSpPr>
          <p:nvPr>
            <p:ph idx="1"/>
          </p:nvPr>
        </p:nvSpPr>
        <p:spPr>
          <a:xfrm>
            <a:off x="1066800" y="1560326"/>
            <a:ext cx="10058400" cy="4485152"/>
          </a:xfrm>
        </p:spPr>
        <p:txBody>
          <a:bodyPr vert="horz" lIns="91440" tIns="45720" rIns="91440" bIns="45720" rtlCol="0" anchor="t">
            <a:noAutofit/>
          </a:bodyPr>
          <a:lstStyle/>
          <a:p>
            <a:r>
              <a:rPr lang="en-GB" sz="1500">
                <a:ea typeface="+mn-lt"/>
                <a:cs typeface="+mn-lt"/>
              </a:rPr>
              <a:t>S</a:t>
            </a:r>
            <a:r>
              <a:rPr lang="en-GB" sz="1600">
                <a:ea typeface="+mn-lt"/>
                <a:cs typeface="+mn-lt"/>
              </a:rPr>
              <a:t>ometimes, we only need to look at recent information to perform the present task</a:t>
            </a:r>
            <a:endParaRPr lang="en-GB" sz="1600"/>
          </a:p>
          <a:p>
            <a:pPr>
              <a:buClr>
                <a:srgbClr val="262626"/>
              </a:buClr>
            </a:pPr>
            <a:endParaRPr lang="en-GB" sz="1600">
              <a:ea typeface="+mn-lt"/>
              <a:cs typeface="+mn-lt"/>
            </a:endParaRPr>
          </a:p>
          <a:p>
            <a:pPr>
              <a:buClr>
                <a:srgbClr val="262626"/>
              </a:buClr>
            </a:pPr>
            <a:r>
              <a:rPr lang="en-GB" sz="1600">
                <a:ea typeface="+mn-lt"/>
                <a:cs typeface="+mn-lt"/>
              </a:rPr>
              <a:t>Case 1: “The clouds are in the </a:t>
            </a:r>
            <a:r>
              <a:rPr lang="en-GB" sz="1600" b="1" i="1">
                <a:ea typeface="+mn-lt"/>
                <a:cs typeface="+mn-lt"/>
              </a:rPr>
              <a:t>sky</a:t>
            </a:r>
            <a:r>
              <a:rPr lang="en-GB" sz="1600">
                <a:ea typeface="+mn-lt"/>
                <a:cs typeface="+mn-lt"/>
              </a:rPr>
              <a:t>,” - The gap between the relevant information and the place that it’s needed is small, RNNs can learn to use the past information.</a:t>
            </a:r>
            <a:endParaRPr lang="en-GB" sz="1600"/>
          </a:p>
          <a:p>
            <a:pPr>
              <a:buClr>
                <a:srgbClr val="262626"/>
              </a:buClr>
            </a:pPr>
            <a:r>
              <a:rPr lang="en-GB" sz="1600">
                <a:ea typeface="+mn-lt"/>
                <a:cs typeface="+mn-lt"/>
              </a:rPr>
              <a:t>No further context is needed.</a:t>
            </a:r>
            <a:endParaRPr lang="en-GB" sz="1600"/>
          </a:p>
          <a:p>
            <a:pPr>
              <a:buClr>
                <a:srgbClr val="262626"/>
              </a:buClr>
            </a:pPr>
            <a:endParaRPr lang="en-GB" sz="1600"/>
          </a:p>
          <a:p>
            <a:pPr>
              <a:buClr>
                <a:srgbClr val="262626"/>
              </a:buClr>
            </a:pPr>
            <a:r>
              <a:rPr lang="en-GB" sz="1600">
                <a:ea typeface="+mn-lt"/>
                <a:cs typeface="+mn-lt"/>
              </a:rPr>
              <a:t>Case 2: “I grew up in France… I speak fluent </a:t>
            </a:r>
            <a:r>
              <a:rPr lang="en-GB" sz="1600" b="1" i="1">
                <a:ea typeface="+mn-lt"/>
                <a:cs typeface="+mn-lt"/>
              </a:rPr>
              <a:t>French</a:t>
            </a:r>
            <a:r>
              <a:rPr lang="en-GB" sz="1600" i="1">
                <a:ea typeface="+mn-lt"/>
                <a:cs typeface="+mn-lt"/>
              </a:rPr>
              <a:t>” - </a:t>
            </a:r>
            <a:r>
              <a:rPr lang="en-GB" sz="1600">
                <a:ea typeface="+mn-lt"/>
                <a:cs typeface="+mn-lt"/>
              </a:rPr>
              <a:t>The gap between the relevant information and the point where it is needed becomes very large.</a:t>
            </a:r>
            <a:endParaRPr lang="en-GB" sz="1600"/>
          </a:p>
          <a:p>
            <a:pPr>
              <a:buClr>
                <a:srgbClr val="262626"/>
              </a:buClr>
            </a:pPr>
            <a:endParaRPr lang="en-GB" sz="1600"/>
          </a:p>
          <a:p>
            <a:pPr>
              <a:buClr>
                <a:srgbClr val="262626"/>
              </a:buClr>
            </a:pPr>
            <a:r>
              <a:rPr lang="en-GB" sz="1600">
                <a:ea typeface="+mn-lt"/>
                <a:cs typeface="+mn-lt"/>
              </a:rPr>
              <a:t>Then, RNNs become unable to learn to connect the information.</a:t>
            </a:r>
            <a:endParaRPr lang="en-GB" sz="1600"/>
          </a:p>
          <a:p>
            <a:pPr>
              <a:buClr>
                <a:srgbClr val="262626"/>
              </a:buClr>
            </a:pPr>
            <a:endParaRPr lang="en-GB" sz="1600"/>
          </a:p>
          <a:p>
            <a:pPr>
              <a:buClr>
                <a:srgbClr val="262626"/>
              </a:buClr>
            </a:pPr>
            <a:r>
              <a:rPr lang="en-GB" sz="1600" b="1">
                <a:ea typeface="+mn-lt"/>
                <a:cs typeface="+mn-lt"/>
              </a:rPr>
              <a:t>Thankfully, LSTMs don’t have this problem!</a:t>
            </a:r>
            <a:endParaRPr lang="en-GB" sz="1600"/>
          </a:p>
          <a:p>
            <a:pPr>
              <a:buClr>
                <a:srgbClr val="262626"/>
              </a:buClr>
            </a:pPr>
            <a:r>
              <a:rPr lang="en-GB" sz="1600">
                <a:ea typeface="+mn-lt"/>
                <a:cs typeface="+mn-lt"/>
              </a:rPr>
              <a:t>Now, let’s discuss the most popular and efficient way to deal with gradient problems, i.e., Long Short-Term Memory Network (LSTMs).</a:t>
            </a:r>
            <a:endParaRPr lang="en-GB" sz="1600" b="1"/>
          </a:p>
          <a:p>
            <a:pPr>
              <a:buClr>
                <a:srgbClr val="262626"/>
              </a:buClr>
            </a:pPr>
            <a:endParaRPr lang="en-GB"/>
          </a:p>
        </p:txBody>
      </p:sp>
    </p:spTree>
    <p:extLst>
      <p:ext uri="{BB962C8B-B14F-4D97-AF65-F5344CB8AC3E}">
        <p14:creationId xmlns:p14="http://schemas.microsoft.com/office/powerpoint/2010/main" val="14417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85049-85D9-47D9-9A7B-DE3340C8F157}"/>
              </a:ext>
            </a:extLst>
          </p:cNvPr>
          <p:cNvSpPr>
            <a:spLocks noGrp="1"/>
          </p:cNvSpPr>
          <p:nvPr>
            <p:ph type="title"/>
          </p:nvPr>
        </p:nvSpPr>
        <p:spPr/>
        <p:txBody>
          <a:bodyPr/>
          <a:lstStyle/>
          <a:p>
            <a:r>
              <a:rPr lang="en-GB" b="1">
                <a:ea typeface="+mj-lt"/>
                <a:cs typeface="+mj-lt"/>
              </a:rPr>
              <a:t>Long Short Term Memory</a:t>
            </a:r>
            <a:endParaRPr lang="en-US"/>
          </a:p>
        </p:txBody>
      </p:sp>
      <p:pic>
        <p:nvPicPr>
          <p:cNvPr id="5" name="Picture 5" descr="Text, letter&#10;&#10;Description automatically generated">
            <a:extLst>
              <a:ext uri="{FF2B5EF4-FFF2-40B4-BE49-F238E27FC236}">
                <a16:creationId xmlns:a16="http://schemas.microsoft.com/office/drawing/2014/main" id="{7EB101AA-3597-4746-804C-7A1A71632528}"/>
              </a:ext>
            </a:extLst>
          </p:cNvPr>
          <p:cNvPicPr>
            <a:picLocks noGrp="1" noChangeAspect="1"/>
          </p:cNvPicPr>
          <p:nvPr>
            <p:ph sz="half" idx="1"/>
          </p:nvPr>
        </p:nvPicPr>
        <p:blipFill>
          <a:blip r:embed="rId2"/>
          <a:stretch>
            <a:fillRect/>
          </a:stretch>
        </p:blipFill>
        <p:spPr>
          <a:xfrm>
            <a:off x="7283720" y="2103120"/>
            <a:ext cx="2926409" cy="3749040"/>
          </a:xfrm>
        </p:spPr>
      </p:pic>
      <p:sp>
        <p:nvSpPr>
          <p:cNvPr id="6" name="TextBox 5">
            <a:extLst>
              <a:ext uri="{FF2B5EF4-FFF2-40B4-BE49-F238E27FC236}">
                <a16:creationId xmlns:a16="http://schemas.microsoft.com/office/drawing/2014/main" id="{09F589E3-E29B-4B95-B498-FFA85C533014}"/>
              </a:ext>
            </a:extLst>
          </p:cNvPr>
          <p:cNvSpPr txBox="1"/>
          <p:nvPr/>
        </p:nvSpPr>
        <p:spPr>
          <a:xfrm>
            <a:off x="1843414" y="2198318"/>
            <a:ext cx="2743200" cy="32316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400">
                <a:latin typeface="Arial"/>
                <a:cs typeface="Arial"/>
              </a:rPr>
              <a:t>LSTMs are introduced by Hochreiter &amp; Schmidhuber (1997)</a:t>
            </a:r>
            <a:endParaRPr lang="en-US"/>
          </a:p>
        </p:txBody>
      </p:sp>
      <p:sp>
        <p:nvSpPr>
          <p:cNvPr id="33" name="Content Placeholder 32">
            <a:extLst>
              <a:ext uri="{FF2B5EF4-FFF2-40B4-BE49-F238E27FC236}">
                <a16:creationId xmlns:a16="http://schemas.microsoft.com/office/drawing/2014/main" id="{64AD9D51-65D9-435C-8BDC-E1362493379C}"/>
              </a:ext>
            </a:extLst>
          </p:cNvPr>
          <p:cNvSpPr>
            <a:spLocks noGrp="1"/>
          </p:cNvSpPr>
          <p:nvPr>
            <p:ph sz="half" idx="2"/>
          </p:nvPr>
        </p:nvSpPr>
        <p:spPr>
          <a:xfrm>
            <a:off x="6370320" y="1591641"/>
            <a:ext cx="5412496" cy="4918135"/>
          </a:xfrm>
        </p:spPr>
        <p:txBody>
          <a:bodyPr/>
          <a:lstStyle/>
          <a:p>
            <a:endParaRPr lang="en-GB"/>
          </a:p>
        </p:txBody>
      </p:sp>
    </p:spTree>
    <p:extLst>
      <p:ext uri="{BB962C8B-B14F-4D97-AF65-F5344CB8AC3E}">
        <p14:creationId xmlns:p14="http://schemas.microsoft.com/office/powerpoint/2010/main" val="26736947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5B5CB-C859-4F54-AACE-5758437FBC3C}"/>
              </a:ext>
            </a:extLst>
          </p:cNvPr>
          <p:cNvSpPr>
            <a:spLocks noGrp="1"/>
          </p:cNvSpPr>
          <p:nvPr>
            <p:ph type="title"/>
          </p:nvPr>
        </p:nvSpPr>
        <p:spPr>
          <a:xfrm>
            <a:off x="1066800" y="642594"/>
            <a:ext cx="10058400" cy="1350724"/>
          </a:xfrm>
        </p:spPr>
        <p:txBody>
          <a:bodyPr>
            <a:normAutofit fontScale="90000"/>
          </a:bodyPr>
          <a:lstStyle/>
          <a:p>
            <a:r>
              <a:rPr lang="en-GB" b="1">
                <a:ea typeface="+mj-lt"/>
                <a:cs typeface="+mj-lt"/>
              </a:rPr>
              <a:t>Architectural difference  - RNN &amp; LSTM</a:t>
            </a:r>
            <a:endParaRPr lang="en-US"/>
          </a:p>
          <a:p>
            <a:endParaRPr lang="en-GB"/>
          </a:p>
        </p:txBody>
      </p:sp>
      <p:pic>
        <p:nvPicPr>
          <p:cNvPr id="8" name="Picture 8" descr="Graphical user interface, application, icon&#10;&#10;Description automatically generated">
            <a:extLst>
              <a:ext uri="{FF2B5EF4-FFF2-40B4-BE49-F238E27FC236}">
                <a16:creationId xmlns:a16="http://schemas.microsoft.com/office/drawing/2014/main" id="{E4CA62D7-C7E9-4283-B263-9B0459D06EF7}"/>
              </a:ext>
            </a:extLst>
          </p:cNvPr>
          <p:cNvPicPr>
            <a:picLocks noGrp="1" noChangeAspect="1"/>
          </p:cNvPicPr>
          <p:nvPr>
            <p:ph idx="1"/>
          </p:nvPr>
        </p:nvPicPr>
        <p:blipFill>
          <a:blip r:embed="rId2"/>
          <a:stretch>
            <a:fillRect/>
          </a:stretch>
        </p:blipFill>
        <p:spPr>
          <a:xfrm>
            <a:off x="681886" y="2598838"/>
            <a:ext cx="5295900" cy="2209800"/>
          </a:xfrm>
        </p:spPr>
      </p:pic>
      <p:sp>
        <p:nvSpPr>
          <p:cNvPr id="9" name="TextBox 8">
            <a:extLst>
              <a:ext uri="{FF2B5EF4-FFF2-40B4-BE49-F238E27FC236}">
                <a16:creationId xmlns:a16="http://schemas.microsoft.com/office/drawing/2014/main" id="{0928D796-A7E2-4A68-ADAF-27DE02BFA90A}"/>
              </a:ext>
            </a:extLst>
          </p:cNvPr>
          <p:cNvSpPr txBox="1"/>
          <p:nvPr/>
        </p:nvSpPr>
        <p:spPr>
          <a:xfrm>
            <a:off x="684756" y="1958236"/>
            <a:ext cx="4851746" cy="8679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ct val="0"/>
              </a:spcBef>
            </a:pPr>
            <a:r>
              <a:rPr lang="en-GB" b="1"/>
              <a:t>The repeating module in a standard RNN contains a single layer</a:t>
            </a:r>
            <a:endParaRPr lang="en-GB">
              <a:ea typeface="+mn-lt"/>
              <a:cs typeface="+mn-lt"/>
            </a:endParaRPr>
          </a:p>
          <a:p>
            <a:endParaRPr lang="en-GB"/>
          </a:p>
        </p:txBody>
      </p:sp>
      <p:pic>
        <p:nvPicPr>
          <p:cNvPr id="10" name="Picture 10">
            <a:extLst>
              <a:ext uri="{FF2B5EF4-FFF2-40B4-BE49-F238E27FC236}">
                <a16:creationId xmlns:a16="http://schemas.microsoft.com/office/drawing/2014/main" id="{414273CA-7E3F-4DF8-A32C-EDA21685695E}"/>
              </a:ext>
            </a:extLst>
          </p:cNvPr>
          <p:cNvPicPr>
            <a:picLocks noChangeAspect="1"/>
          </p:cNvPicPr>
          <p:nvPr/>
        </p:nvPicPr>
        <p:blipFill>
          <a:blip r:embed="rId3"/>
          <a:stretch>
            <a:fillRect/>
          </a:stretch>
        </p:blipFill>
        <p:spPr>
          <a:xfrm>
            <a:off x="5868052" y="3850121"/>
            <a:ext cx="5695950" cy="2143125"/>
          </a:xfrm>
          <a:prstGeom prst="rect">
            <a:avLst/>
          </a:prstGeom>
        </p:spPr>
      </p:pic>
      <p:sp>
        <p:nvSpPr>
          <p:cNvPr id="11" name="TextBox 10">
            <a:extLst>
              <a:ext uri="{FF2B5EF4-FFF2-40B4-BE49-F238E27FC236}">
                <a16:creationId xmlns:a16="http://schemas.microsoft.com/office/drawing/2014/main" id="{F5D6A5E5-EDE6-4BE8-B43A-933855313D7E}"/>
              </a:ext>
            </a:extLst>
          </p:cNvPr>
          <p:cNvSpPr txBox="1"/>
          <p:nvPr/>
        </p:nvSpPr>
        <p:spPr>
          <a:xfrm>
            <a:off x="6777494" y="3218014"/>
            <a:ext cx="492481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ea typeface="+mn-lt"/>
                <a:cs typeface="+mn-lt"/>
              </a:rPr>
              <a:t>The repeating module in an LSTM contains four interacting layers.</a:t>
            </a:r>
            <a:endParaRPr lang="en-US"/>
          </a:p>
          <a:p>
            <a:pPr algn="l"/>
            <a:endParaRPr lang="en-GB"/>
          </a:p>
        </p:txBody>
      </p:sp>
      <p:pic>
        <p:nvPicPr>
          <p:cNvPr id="12" name="Picture 12" descr="Shape, arrow&#10;&#10;Description automatically generated">
            <a:extLst>
              <a:ext uri="{FF2B5EF4-FFF2-40B4-BE49-F238E27FC236}">
                <a16:creationId xmlns:a16="http://schemas.microsoft.com/office/drawing/2014/main" id="{F3AAF093-0906-41B1-AE62-818CE7535452}"/>
              </a:ext>
            </a:extLst>
          </p:cNvPr>
          <p:cNvPicPr>
            <a:picLocks noChangeAspect="1"/>
          </p:cNvPicPr>
          <p:nvPr/>
        </p:nvPicPr>
        <p:blipFill>
          <a:blip r:embed="rId4"/>
          <a:stretch>
            <a:fillRect/>
          </a:stretch>
        </p:blipFill>
        <p:spPr>
          <a:xfrm>
            <a:off x="733425" y="5595872"/>
            <a:ext cx="4629150" cy="781050"/>
          </a:xfrm>
          <a:prstGeom prst="rect">
            <a:avLst/>
          </a:prstGeom>
        </p:spPr>
      </p:pic>
    </p:spTree>
    <p:extLst>
      <p:ext uri="{BB962C8B-B14F-4D97-AF65-F5344CB8AC3E}">
        <p14:creationId xmlns:p14="http://schemas.microsoft.com/office/powerpoint/2010/main" val="38221379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45277-F14F-404E-8BFA-0514FDA261E4}"/>
              </a:ext>
            </a:extLst>
          </p:cNvPr>
          <p:cNvSpPr>
            <a:spLocks noGrp="1"/>
          </p:cNvSpPr>
          <p:nvPr>
            <p:ph type="title"/>
          </p:nvPr>
        </p:nvSpPr>
        <p:spPr>
          <a:xfrm>
            <a:off x="1066800" y="371197"/>
            <a:ext cx="10058400" cy="1371600"/>
          </a:xfrm>
        </p:spPr>
        <p:txBody>
          <a:bodyPr/>
          <a:lstStyle/>
          <a:p>
            <a:r>
              <a:rPr lang="en-GB"/>
              <a:t>Workings of LSTMs </a:t>
            </a:r>
            <a:endParaRPr lang="en-US"/>
          </a:p>
        </p:txBody>
      </p:sp>
      <p:pic>
        <p:nvPicPr>
          <p:cNvPr id="4" name="Picture 4" descr="Diagram&#10;&#10;Description automatically generated">
            <a:extLst>
              <a:ext uri="{FF2B5EF4-FFF2-40B4-BE49-F238E27FC236}">
                <a16:creationId xmlns:a16="http://schemas.microsoft.com/office/drawing/2014/main" id="{5E2EB701-5AB9-4181-93EA-98F0D9917701}"/>
              </a:ext>
            </a:extLst>
          </p:cNvPr>
          <p:cNvPicPr>
            <a:picLocks noGrp="1" noChangeAspect="1"/>
          </p:cNvPicPr>
          <p:nvPr>
            <p:ph idx="1"/>
          </p:nvPr>
        </p:nvPicPr>
        <p:blipFill>
          <a:blip r:embed="rId2"/>
          <a:stretch>
            <a:fillRect/>
          </a:stretch>
        </p:blipFill>
        <p:spPr>
          <a:xfrm>
            <a:off x="2535281" y="1754048"/>
            <a:ext cx="6526451" cy="4630062"/>
          </a:xfrm>
        </p:spPr>
      </p:pic>
    </p:spTree>
    <p:extLst>
      <p:ext uri="{BB962C8B-B14F-4D97-AF65-F5344CB8AC3E}">
        <p14:creationId xmlns:p14="http://schemas.microsoft.com/office/powerpoint/2010/main" val="8716060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86A88-9EB3-45E1-8343-A036EC6F777D}"/>
              </a:ext>
            </a:extLst>
          </p:cNvPr>
          <p:cNvSpPr>
            <a:spLocks noGrp="1"/>
          </p:cNvSpPr>
          <p:nvPr>
            <p:ph type="title"/>
          </p:nvPr>
        </p:nvSpPr>
        <p:spPr/>
        <p:txBody>
          <a:bodyPr/>
          <a:lstStyle/>
          <a:p>
            <a:r>
              <a:rPr lang="en-GB"/>
              <a:t>LSTM-Closer View</a:t>
            </a:r>
          </a:p>
        </p:txBody>
      </p:sp>
      <p:sp>
        <p:nvSpPr>
          <p:cNvPr id="3" name="Content Placeholder 2">
            <a:extLst>
              <a:ext uri="{FF2B5EF4-FFF2-40B4-BE49-F238E27FC236}">
                <a16:creationId xmlns:a16="http://schemas.microsoft.com/office/drawing/2014/main" id="{A53701AC-C5C7-423C-AA06-6FE5E4B9CB3D}"/>
              </a:ext>
            </a:extLst>
          </p:cNvPr>
          <p:cNvSpPr>
            <a:spLocks noGrp="1"/>
          </p:cNvSpPr>
          <p:nvPr>
            <p:ph idx="1"/>
          </p:nvPr>
        </p:nvSpPr>
        <p:spPr>
          <a:xfrm>
            <a:off x="1066800" y="2103120"/>
            <a:ext cx="6039633" cy="3211674"/>
          </a:xfrm>
        </p:spPr>
        <p:txBody>
          <a:bodyPr vert="horz" lIns="91440" tIns="45720" rIns="91440" bIns="45720" rtlCol="0" anchor="t">
            <a:noAutofit/>
          </a:bodyPr>
          <a:lstStyle/>
          <a:p>
            <a:pPr algn="just"/>
            <a:r>
              <a:rPr lang="en-GB" sz="1600">
                <a:ea typeface="+mn-lt"/>
                <a:cs typeface="+mn-lt"/>
              </a:rPr>
              <a:t>The </a:t>
            </a:r>
            <a:r>
              <a:rPr lang="en-GB" sz="1600" b="1" i="1">
                <a:ea typeface="+mn-lt"/>
                <a:cs typeface="+mn-lt"/>
              </a:rPr>
              <a:t>key to LSTMs</a:t>
            </a:r>
            <a:r>
              <a:rPr lang="en-GB" sz="1600">
                <a:ea typeface="+mn-lt"/>
                <a:cs typeface="+mn-lt"/>
              </a:rPr>
              <a:t> is the </a:t>
            </a:r>
            <a:r>
              <a:rPr lang="en-GB" sz="1600" b="1" i="1">
                <a:ea typeface="+mn-lt"/>
                <a:cs typeface="+mn-lt"/>
              </a:rPr>
              <a:t>cell state</a:t>
            </a:r>
            <a:r>
              <a:rPr lang="en-GB" sz="1600">
                <a:ea typeface="+mn-lt"/>
                <a:cs typeface="+mn-lt"/>
              </a:rPr>
              <a:t>, the horizontal line running through the top of the diagram</a:t>
            </a:r>
          </a:p>
          <a:p>
            <a:pPr algn="just">
              <a:buClr>
                <a:srgbClr val="262626"/>
              </a:buClr>
            </a:pPr>
            <a:r>
              <a:rPr lang="en-GB" sz="1600" b="1" i="1">
                <a:ea typeface="+mn-lt"/>
                <a:cs typeface="+mn-lt"/>
              </a:rPr>
              <a:t>LSTM</a:t>
            </a:r>
            <a:r>
              <a:rPr lang="en-GB" sz="1600">
                <a:ea typeface="+mn-lt"/>
                <a:cs typeface="+mn-lt"/>
              </a:rPr>
              <a:t> has the </a:t>
            </a:r>
            <a:r>
              <a:rPr lang="en-GB" sz="1600" b="1" i="1">
                <a:ea typeface="+mn-lt"/>
                <a:cs typeface="+mn-lt"/>
              </a:rPr>
              <a:t>ability to</a:t>
            </a:r>
            <a:r>
              <a:rPr lang="en-GB" sz="1600">
                <a:ea typeface="+mn-lt"/>
                <a:cs typeface="+mn-lt"/>
              </a:rPr>
              <a:t> </a:t>
            </a:r>
            <a:r>
              <a:rPr lang="en-GB" sz="1600" b="1" i="1">
                <a:ea typeface="+mn-lt"/>
                <a:cs typeface="+mn-lt"/>
              </a:rPr>
              <a:t>remove or add information to the cell state</a:t>
            </a:r>
            <a:r>
              <a:rPr lang="en-GB" sz="1600">
                <a:ea typeface="+mn-lt"/>
                <a:cs typeface="+mn-lt"/>
              </a:rPr>
              <a:t>, carefully regulated by structures called </a:t>
            </a:r>
            <a:r>
              <a:rPr lang="en-GB" sz="1600" b="1" i="1">
                <a:ea typeface="+mn-lt"/>
                <a:cs typeface="+mn-lt"/>
              </a:rPr>
              <a:t>gates.</a:t>
            </a:r>
          </a:p>
          <a:p>
            <a:pPr algn="just">
              <a:buClr>
                <a:srgbClr val="262626"/>
              </a:buClr>
            </a:pPr>
            <a:r>
              <a:rPr lang="en-GB" sz="1600" b="1" i="1">
                <a:ea typeface="+mn-lt"/>
                <a:cs typeface="+mn-lt"/>
              </a:rPr>
              <a:t>Gates</a:t>
            </a:r>
            <a:r>
              <a:rPr lang="en-GB" sz="1600">
                <a:ea typeface="+mn-lt"/>
                <a:cs typeface="+mn-lt"/>
              </a:rPr>
              <a:t> are a way to optionally let information through - </a:t>
            </a:r>
            <a:r>
              <a:rPr lang="en-GB" sz="1600" b="1" i="1">
                <a:ea typeface="+mn-lt"/>
                <a:cs typeface="+mn-lt"/>
              </a:rPr>
              <a:t>composed out of a sigmoid neural net layer and a pointwise multiplication operation</a:t>
            </a:r>
          </a:p>
          <a:p>
            <a:pPr algn="just">
              <a:buClr>
                <a:srgbClr val="262626"/>
              </a:buClr>
            </a:pPr>
            <a:r>
              <a:rPr lang="en-GB" sz="1600">
                <a:ea typeface="+mn-lt"/>
                <a:cs typeface="+mn-lt"/>
              </a:rPr>
              <a:t>The sigmoid layer outputs numbers between zero and one, describing how much of each component should be let through. </a:t>
            </a:r>
          </a:p>
          <a:p>
            <a:pPr algn="just">
              <a:buClr>
                <a:srgbClr val="262626"/>
              </a:buClr>
            </a:pPr>
            <a:r>
              <a:rPr lang="en-GB" sz="1600">
                <a:ea typeface="+mn-lt"/>
                <a:cs typeface="+mn-lt"/>
              </a:rPr>
              <a:t>A value of zero means “let nothing through,” while a value of one means “let everything through!”.</a:t>
            </a:r>
          </a:p>
          <a:p>
            <a:pPr algn="just">
              <a:buClr>
                <a:srgbClr val="262626"/>
              </a:buClr>
            </a:pPr>
            <a:r>
              <a:rPr lang="en-GB" sz="1600">
                <a:ea typeface="+mn-lt"/>
                <a:cs typeface="+mn-lt"/>
              </a:rPr>
              <a:t>An </a:t>
            </a:r>
            <a:r>
              <a:rPr lang="en-GB" sz="1600" b="1" i="1">
                <a:ea typeface="+mn-lt"/>
                <a:cs typeface="+mn-lt"/>
              </a:rPr>
              <a:t>LSTM has three of these gates</a:t>
            </a:r>
            <a:r>
              <a:rPr lang="en-GB" sz="1600">
                <a:ea typeface="+mn-lt"/>
                <a:cs typeface="+mn-lt"/>
              </a:rPr>
              <a:t>, to protect and control the cell state.</a:t>
            </a:r>
          </a:p>
          <a:p>
            <a:pPr>
              <a:buClr>
                <a:srgbClr val="262626"/>
              </a:buClr>
            </a:pPr>
            <a:endParaRPr lang="en-GB"/>
          </a:p>
        </p:txBody>
      </p:sp>
      <p:pic>
        <p:nvPicPr>
          <p:cNvPr id="4" name="Picture 4" descr="A picture containing text, clock&#10;&#10;Description automatically generated">
            <a:extLst>
              <a:ext uri="{FF2B5EF4-FFF2-40B4-BE49-F238E27FC236}">
                <a16:creationId xmlns:a16="http://schemas.microsoft.com/office/drawing/2014/main" id="{2FC9ACA6-0A04-4F1D-BCC7-7F4FB162B987}"/>
              </a:ext>
            </a:extLst>
          </p:cNvPr>
          <p:cNvPicPr>
            <a:picLocks noChangeAspect="1"/>
          </p:cNvPicPr>
          <p:nvPr/>
        </p:nvPicPr>
        <p:blipFill>
          <a:blip r:embed="rId2"/>
          <a:stretch>
            <a:fillRect/>
          </a:stretch>
        </p:blipFill>
        <p:spPr>
          <a:xfrm>
            <a:off x="7397924" y="2143973"/>
            <a:ext cx="3293824" cy="1359205"/>
          </a:xfrm>
          <a:prstGeom prst="rect">
            <a:avLst/>
          </a:prstGeom>
        </p:spPr>
      </p:pic>
      <p:pic>
        <p:nvPicPr>
          <p:cNvPr id="5" name="Picture 5" descr="Graphical user interface, application&#10;&#10;Description automatically generated">
            <a:extLst>
              <a:ext uri="{FF2B5EF4-FFF2-40B4-BE49-F238E27FC236}">
                <a16:creationId xmlns:a16="http://schemas.microsoft.com/office/drawing/2014/main" id="{D15F32EA-7509-4B97-9F11-B16FB298C2BE}"/>
              </a:ext>
            </a:extLst>
          </p:cNvPr>
          <p:cNvPicPr>
            <a:picLocks noChangeAspect="1"/>
          </p:cNvPicPr>
          <p:nvPr/>
        </p:nvPicPr>
        <p:blipFill>
          <a:blip r:embed="rId3"/>
          <a:stretch>
            <a:fillRect/>
          </a:stretch>
        </p:blipFill>
        <p:spPr>
          <a:xfrm>
            <a:off x="8120128" y="4102143"/>
            <a:ext cx="1504950" cy="1847850"/>
          </a:xfrm>
          <a:prstGeom prst="rect">
            <a:avLst/>
          </a:prstGeom>
        </p:spPr>
      </p:pic>
      <p:sp>
        <p:nvSpPr>
          <p:cNvPr id="6" name="TextBox 5">
            <a:extLst>
              <a:ext uri="{FF2B5EF4-FFF2-40B4-BE49-F238E27FC236}">
                <a16:creationId xmlns:a16="http://schemas.microsoft.com/office/drawing/2014/main" id="{A7BA4D20-3388-4EC9-922D-C87B26C1B5E2}"/>
              </a:ext>
            </a:extLst>
          </p:cNvPr>
          <p:cNvSpPr txBox="1"/>
          <p:nvPr/>
        </p:nvSpPr>
        <p:spPr>
          <a:xfrm>
            <a:off x="9849633" y="2271386"/>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Arial"/>
                <a:cs typeface="Arial"/>
              </a:rPr>
              <a:t>Cell State</a:t>
            </a:r>
          </a:p>
        </p:txBody>
      </p:sp>
      <p:sp>
        <p:nvSpPr>
          <p:cNvPr id="7" name="TextBox 6">
            <a:extLst>
              <a:ext uri="{FF2B5EF4-FFF2-40B4-BE49-F238E27FC236}">
                <a16:creationId xmlns:a16="http://schemas.microsoft.com/office/drawing/2014/main" id="{409F7799-3391-4B0C-A606-EC932CAFFBC9}"/>
              </a:ext>
            </a:extLst>
          </p:cNvPr>
          <p:cNvSpPr txBox="1"/>
          <p:nvPr/>
        </p:nvSpPr>
        <p:spPr>
          <a:xfrm>
            <a:off x="9619989" y="4557386"/>
            <a:ext cx="2743200" cy="3847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900" b="1">
                <a:latin typeface="Arial"/>
                <a:cs typeface="Arial"/>
              </a:rPr>
              <a:t>Gate</a:t>
            </a:r>
          </a:p>
        </p:txBody>
      </p:sp>
    </p:spTree>
    <p:extLst>
      <p:ext uri="{BB962C8B-B14F-4D97-AF65-F5344CB8AC3E}">
        <p14:creationId xmlns:p14="http://schemas.microsoft.com/office/powerpoint/2010/main" val="4882635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4BC25-D6EE-47D2-8830-131A3C204A36}"/>
              </a:ext>
            </a:extLst>
          </p:cNvPr>
          <p:cNvSpPr>
            <a:spLocks noGrp="1"/>
          </p:cNvSpPr>
          <p:nvPr>
            <p:ph type="title"/>
          </p:nvPr>
        </p:nvSpPr>
        <p:spPr/>
        <p:txBody>
          <a:bodyPr/>
          <a:lstStyle/>
          <a:p>
            <a:r>
              <a:rPr lang="en-GB" b="1">
                <a:ea typeface="+mj-lt"/>
                <a:cs typeface="+mj-lt"/>
              </a:rPr>
              <a:t>LSTM Walk Through</a:t>
            </a:r>
            <a:endParaRPr lang="en-US"/>
          </a:p>
        </p:txBody>
      </p:sp>
      <p:sp>
        <p:nvSpPr>
          <p:cNvPr id="3" name="Content Placeholder 2">
            <a:extLst>
              <a:ext uri="{FF2B5EF4-FFF2-40B4-BE49-F238E27FC236}">
                <a16:creationId xmlns:a16="http://schemas.microsoft.com/office/drawing/2014/main" id="{332D8FC2-698E-42DC-8081-789E96392D09}"/>
              </a:ext>
            </a:extLst>
          </p:cNvPr>
          <p:cNvSpPr>
            <a:spLocks noGrp="1"/>
          </p:cNvSpPr>
          <p:nvPr>
            <p:ph idx="1"/>
          </p:nvPr>
        </p:nvSpPr>
        <p:spPr/>
        <p:txBody>
          <a:bodyPr vert="horz" lIns="91440" tIns="45720" rIns="91440" bIns="45720" rtlCol="0" anchor="t">
            <a:normAutofit/>
          </a:bodyPr>
          <a:lstStyle/>
          <a:p>
            <a:r>
              <a:rPr lang="en-GB">
                <a:ea typeface="+mn-lt"/>
                <a:cs typeface="+mn-lt"/>
              </a:rPr>
              <a:t>Decide what information we’re going to throw away from the cell state. This decision is made by a sigmoid layer called the “</a:t>
            </a:r>
            <a:r>
              <a:rPr lang="en-GB" b="1" i="1">
                <a:ea typeface="+mn-lt"/>
                <a:cs typeface="+mn-lt"/>
              </a:rPr>
              <a:t>forget gate layer”</a:t>
            </a:r>
            <a:r>
              <a:rPr lang="en-GB">
                <a:ea typeface="+mn-lt"/>
                <a:cs typeface="+mn-lt"/>
              </a:rPr>
              <a:t>.</a:t>
            </a:r>
            <a:endParaRPr lang="en-GB"/>
          </a:p>
          <a:p>
            <a:r>
              <a:rPr lang="en-GB">
                <a:ea typeface="+mn-lt"/>
                <a:cs typeface="+mn-lt"/>
              </a:rPr>
              <a:t>Decide what new information we’re going to store in the cell state. </a:t>
            </a:r>
            <a:endParaRPr lang="en-GB"/>
          </a:p>
          <a:p>
            <a:pPr lvl="1"/>
            <a:r>
              <a:rPr lang="en-GB">
                <a:ea typeface="+mn-lt"/>
                <a:cs typeface="+mn-lt"/>
              </a:rPr>
              <a:t>First, a sigmoid layer called the “</a:t>
            </a:r>
            <a:r>
              <a:rPr lang="en-GB" b="1" i="1">
                <a:ea typeface="+mn-lt"/>
                <a:cs typeface="+mn-lt"/>
              </a:rPr>
              <a:t>input gate layer</a:t>
            </a:r>
            <a:r>
              <a:rPr lang="en-GB">
                <a:ea typeface="+mn-lt"/>
                <a:cs typeface="+mn-lt"/>
              </a:rPr>
              <a:t>” decides which values we’ll update. </a:t>
            </a:r>
            <a:endParaRPr lang="en-GB"/>
          </a:p>
          <a:p>
            <a:pPr lvl="1"/>
            <a:r>
              <a:rPr lang="en-GB">
                <a:ea typeface="+mn-lt"/>
                <a:cs typeface="+mn-lt"/>
              </a:rPr>
              <a:t>Next, a </a:t>
            </a:r>
            <a:r>
              <a:rPr lang="en-GB" b="1" i="1" err="1">
                <a:ea typeface="+mn-lt"/>
                <a:cs typeface="+mn-lt"/>
              </a:rPr>
              <a:t>tanh</a:t>
            </a:r>
            <a:r>
              <a:rPr lang="en-GB" b="1" i="1">
                <a:ea typeface="+mn-lt"/>
                <a:cs typeface="+mn-lt"/>
              </a:rPr>
              <a:t> layer</a:t>
            </a:r>
            <a:r>
              <a:rPr lang="en-GB">
                <a:ea typeface="+mn-lt"/>
                <a:cs typeface="+mn-lt"/>
              </a:rPr>
              <a:t> creates a vector of new candidate values, that could be added to the state. In the next step, we’ll combine these two to create an update to the state.</a:t>
            </a:r>
            <a:endParaRPr lang="en-GB"/>
          </a:p>
          <a:p>
            <a:r>
              <a:rPr lang="en-GB">
                <a:ea typeface="+mn-lt"/>
                <a:cs typeface="+mn-lt"/>
              </a:rPr>
              <a:t>Update the old cell state, into the new cell state </a:t>
            </a:r>
            <a:endParaRPr lang="en-GB"/>
          </a:p>
          <a:p>
            <a:r>
              <a:rPr lang="en-GB">
                <a:ea typeface="+mn-lt"/>
                <a:cs typeface="+mn-lt"/>
              </a:rPr>
              <a:t>Finally, decide what we’re going to output</a:t>
            </a:r>
            <a:endParaRPr lang="en-GB"/>
          </a:p>
          <a:p>
            <a:pPr lvl="1"/>
            <a:r>
              <a:rPr lang="en-GB">
                <a:ea typeface="+mn-lt"/>
                <a:cs typeface="+mn-lt"/>
              </a:rPr>
              <a:t>Run a </a:t>
            </a:r>
            <a:r>
              <a:rPr lang="en-GB" b="1" i="1">
                <a:ea typeface="+mn-lt"/>
                <a:cs typeface="+mn-lt"/>
              </a:rPr>
              <a:t>sigmoid layer</a:t>
            </a:r>
            <a:r>
              <a:rPr lang="en-GB">
                <a:ea typeface="+mn-lt"/>
                <a:cs typeface="+mn-lt"/>
              </a:rPr>
              <a:t> which decides what parts of the cell state we’re going to output. </a:t>
            </a:r>
            <a:endParaRPr lang="en-GB"/>
          </a:p>
          <a:p>
            <a:pPr lvl="1"/>
            <a:r>
              <a:rPr lang="en-GB">
                <a:ea typeface="+mn-lt"/>
                <a:cs typeface="+mn-lt"/>
              </a:rPr>
              <a:t>Put the cell state through tanh and multiply it by the output of the sigmoid gate, so that we only output the parts we decided to.</a:t>
            </a:r>
            <a:endParaRPr lang="en-GB"/>
          </a:p>
          <a:p>
            <a:pPr>
              <a:buClr>
                <a:srgbClr val="262626"/>
              </a:buClr>
            </a:pPr>
            <a:endParaRPr lang="en-GB"/>
          </a:p>
        </p:txBody>
      </p:sp>
    </p:spTree>
    <p:extLst>
      <p:ext uri="{BB962C8B-B14F-4D97-AF65-F5344CB8AC3E}">
        <p14:creationId xmlns:p14="http://schemas.microsoft.com/office/powerpoint/2010/main" val="4255866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D5508-5FCF-4E3C-B5A4-530B70513790}"/>
              </a:ext>
            </a:extLst>
          </p:cNvPr>
          <p:cNvSpPr>
            <a:spLocks noGrp="1"/>
          </p:cNvSpPr>
          <p:nvPr>
            <p:ph type="title"/>
          </p:nvPr>
        </p:nvSpPr>
        <p:spPr>
          <a:xfrm>
            <a:off x="1066800" y="433827"/>
            <a:ext cx="10058400" cy="1371600"/>
          </a:xfrm>
        </p:spPr>
        <p:txBody>
          <a:bodyPr>
            <a:normAutofit fontScale="90000"/>
          </a:bodyPr>
          <a:lstStyle/>
          <a:p>
            <a:r>
              <a:rPr lang="en-GB">
                <a:ea typeface="+mj-lt"/>
                <a:cs typeface="+mj-lt"/>
              </a:rPr>
              <a:t>LSTMs work in a 3-step process :</a:t>
            </a:r>
            <a:br>
              <a:rPr lang="en-GB">
                <a:ea typeface="+mj-lt"/>
                <a:cs typeface="+mj-lt"/>
              </a:rPr>
            </a:br>
            <a:r>
              <a:rPr lang="en-GB">
                <a:ea typeface="+mj-lt"/>
                <a:cs typeface="+mj-lt"/>
              </a:rPr>
              <a:t/>
            </a:r>
            <a:br>
              <a:rPr lang="en-GB">
                <a:ea typeface="+mj-lt"/>
                <a:cs typeface="+mj-lt"/>
              </a:rPr>
            </a:br>
            <a:r>
              <a:rPr lang="en-GB"/>
              <a:t>1. Forget Gate</a:t>
            </a:r>
            <a:endParaRPr lang="en-US"/>
          </a:p>
        </p:txBody>
      </p:sp>
      <p:sp>
        <p:nvSpPr>
          <p:cNvPr id="3" name="Content Placeholder 2">
            <a:extLst>
              <a:ext uri="{FF2B5EF4-FFF2-40B4-BE49-F238E27FC236}">
                <a16:creationId xmlns:a16="http://schemas.microsoft.com/office/drawing/2014/main" id="{9254CDC6-A938-4F79-A460-300DD7D09A1B}"/>
              </a:ext>
            </a:extLst>
          </p:cNvPr>
          <p:cNvSpPr>
            <a:spLocks noGrp="1"/>
          </p:cNvSpPr>
          <p:nvPr>
            <p:ph idx="1"/>
          </p:nvPr>
        </p:nvSpPr>
        <p:spPr/>
        <p:txBody>
          <a:bodyPr vert="horz" lIns="91440" tIns="45720" rIns="91440" bIns="45720" rtlCol="0" anchor="t">
            <a:normAutofit/>
          </a:bodyPr>
          <a:lstStyle/>
          <a:p>
            <a:pPr>
              <a:buClr>
                <a:srgbClr val="262626"/>
              </a:buClr>
            </a:pPr>
            <a:r>
              <a:rPr lang="en-GB" b="1"/>
              <a:t>Step 1: Decide How Much Past Data It Should Remember</a:t>
            </a:r>
            <a:endParaRPr lang="en-US" b="1"/>
          </a:p>
          <a:p>
            <a:pPr>
              <a:buClr>
                <a:srgbClr val="262626"/>
              </a:buClr>
            </a:pPr>
            <a:endParaRPr lang="en-US" b="1"/>
          </a:p>
          <a:p>
            <a:pPr>
              <a:buClr>
                <a:srgbClr val="262626"/>
              </a:buClr>
            </a:pPr>
            <a:r>
              <a:rPr lang="en-GB">
                <a:ea typeface="+mn-lt"/>
                <a:cs typeface="+mn-lt"/>
              </a:rPr>
              <a:t>The first step in the LSTM is to decide which information should be omitted from the cell in that particular time step. The sigmoid function determines this. It looks at the previous state (ht-1) along with the current input </a:t>
            </a:r>
            <a:r>
              <a:rPr lang="en-GB" err="1">
                <a:ea typeface="+mn-lt"/>
                <a:cs typeface="+mn-lt"/>
              </a:rPr>
              <a:t>xt</a:t>
            </a:r>
            <a:r>
              <a:rPr lang="en-GB">
                <a:ea typeface="+mn-lt"/>
                <a:cs typeface="+mn-lt"/>
              </a:rPr>
              <a:t> and computes the function.</a:t>
            </a:r>
          </a:p>
          <a:p>
            <a:pPr>
              <a:buClr>
                <a:srgbClr val="262626"/>
              </a:buClr>
            </a:pPr>
            <a:endParaRPr lang="en-GB"/>
          </a:p>
        </p:txBody>
      </p:sp>
      <p:pic>
        <p:nvPicPr>
          <p:cNvPr id="4" name="Picture 4" descr="A picture containing text, sign, screenshot&#10;&#10;Description automatically generated">
            <a:extLst>
              <a:ext uri="{FF2B5EF4-FFF2-40B4-BE49-F238E27FC236}">
                <a16:creationId xmlns:a16="http://schemas.microsoft.com/office/drawing/2014/main" id="{0C60BBBE-44E6-4BA8-B2F2-9998893625A9}"/>
              </a:ext>
            </a:extLst>
          </p:cNvPr>
          <p:cNvPicPr>
            <a:picLocks noChangeAspect="1"/>
          </p:cNvPicPr>
          <p:nvPr/>
        </p:nvPicPr>
        <p:blipFill>
          <a:blip r:embed="rId2"/>
          <a:stretch>
            <a:fillRect/>
          </a:stretch>
        </p:blipFill>
        <p:spPr>
          <a:xfrm>
            <a:off x="3761201" y="4059672"/>
            <a:ext cx="4189434" cy="1984983"/>
          </a:xfrm>
          <a:prstGeom prst="rect">
            <a:avLst/>
          </a:prstGeom>
        </p:spPr>
      </p:pic>
    </p:spTree>
    <p:extLst>
      <p:ext uri="{BB962C8B-B14F-4D97-AF65-F5344CB8AC3E}">
        <p14:creationId xmlns:p14="http://schemas.microsoft.com/office/powerpoint/2010/main" val="29041510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94FA2-78E8-40EA-AC35-805E2AFF6ED2}"/>
              </a:ext>
            </a:extLst>
          </p:cNvPr>
          <p:cNvSpPr>
            <a:spLocks noGrp="1"/>
          </p:cNvSpPr>
          <p:nvPr>
            <p:ph type="title"/>
          </p:nvPr>
        </p:nvSpPr>
        <p:spPr/>
        <p:txBody>
          <a:bodyPr/>
          <a:lstStyle/>
          <a:p>
            <a:r>
              <a:rPr lang="en-GB"/>
              <a:t>2. Input Gate</a:t>
            </a:r>
          </a:p>
        </p:txBody>
      </p:sp>
      <p:sp>
        <p:nvSpPr>
          <p:cNvPr id="3" name="Content Placeholder 2">
            <a:extLst>
              <a:ext uri="{FF2B5EF4-FFF2-40B4-BE49-F238E27FC236}">
                <a16:creationId xmlns:a16="http://schemas.microsoft.com/office/drawing/2014/main" id="{F7FDEB86-4DC9-4CD4-8AEE-B6D17E5B4F16}"/>
              </a:ext>
            </a:extLst>
          </p:cNvPr>
          <p:cNvSpPr>
            <a:spLocks noGrp="1"/>
          </p:cNvSpPr>
          <p:nvPr>
            <p:ph idx="1"/>
          </p:nvPr>
        </p:nvSpPr>
        <p:spPr/>
        <p:txBody>
          <a:bodyPr vert="horz" lIns="91440" tIns="45720" rIns="91440" bIns="45720" rtlCol="0" anchor="t">
            <a:normAutofit/>
          </a:bodyPr>
          <a:lstStyle/>
          <a:p>
            <a:r>
              <a:rPr lang="en-GB"/>
              <a:t>Step 2: Decide How Much This Unit Adds to the Current State </a:t>
            </a:r>
          </a:p>
          <a:p>
            <a:pPr>
              <a:buClr>
                <a:srgbClr val="262626"/>
              </a:buClr>
            </a:pPr>
            <a:r>
              <a:rPr lang="en-GB">
                <a:ea typeface="+mn-lt"/>
                <a:cs typeface="+mn-lt"/>
              </a:rPr>
              <a:t>In the second layer, there are two parts. One is the sigmoid function, and the other is the tanh function. In the sigmoid function, it decides which values to let through (0 or 1). tanh function gives weightage to the values which are passed, deciding their level of importance (-1 to 1).</a:t>
            </a:r>
          </a:p>
          <a:p>
            <a:pPr>
              <a:buClr>
                <a:srgbClr val="262626"/>
              </a:buClr>
            </a:pPr>
            <a:endParaRPr lang="en-GB"/>
          </a:p>
        </p:txBody>
      </p:sp>
      <p:pic>
        <p:nvPicPr>
          <p:cNvPr id="4" name="Picture 4" descr="Text&#10;&#10;Description automatically generated">
            <a:extLst>
              <a:ext uri="{FF2B5EF4-FFF2-40B4-BE49-F238E27FC236}">
                <a16:creationId xmlns:a16="http://schemas.microsoft.com/office/drawing/2014/main" id="{E89C3328-6B01-466C-B11A-A8D83CBDD7C3}"/>
              </a:ext>
            </a:extLst>
          </p:cNvPr>
          <p:cNvPicPr>
            <a:picLocks noChangeAspect="1"/>
          </p:cNvPicPr>
          <p:nvPr/>
        </p:nvPicPr>
        <p:blipFill>
          <a:blip r:embed="rId2"/>
          <a:stretch>
            <a:fillRect/>
          </a:stretch>
        </p:blipFill>
        <p:spPr>
          <a:xfrm>
            <a:off x="3664646" y="3882350"/>
            <a:ext cx="4152900" cy="2162175"/>
          </a:xfrm>
          <a:prstGeom prst="rect">
            <a:avLst/>
          </a:prstGeom>
        </p:spPr>
      </p:pic>
    </p:spTree>
    <p:extLst>
      <p:ext uri="{BB962C8B-B14F-4D97-AF65-F5344CB8AC3E}">
        <p14:creationId xmlns:p14="http://schemas.microsoft.com/office/powerpoint/2010/main" val="21117972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D2E62-8CEA-463E-ABFF-6005C7D2C3F2}"/>
              </a:ext>
            </a:extLst>
          </p:cNvPr>
          <p:cNvSpPr>
            <a:spLocks noGrp="1"/>
          </p:cNvSpPr>
          <p:nvPr>
            <p:ph type="title"/>
          </p:nvPr>
        </p:nvSpPr>
        <p:spPr/>
        <p:txBody>
          <a:bodyPr/>
          <a:lstStyle/>
          <a:p>
            <a:r>
              <a:rPr lang="en-GB"/>
              <a:t>3. Output Gate</a:t>
            </a:r>
          </a:p>
        </p:txBody>
      </p:sp>
      <p:sp>
        <p:nvSpPr>
          <p:cNvPr id="3" name="Content Placeholder 2">
            <a:extLst>
              <a:ext uri="{FF2B5EF4-FFF2-40B4-BE49-F238E27FC236}">
                <a16:creationId xmlns:a16="http://schemas.microsoft.com/office/drawing/2014/main" id="{2C399F33-6AD3-4FBE-9635-687B0A293592}"/>
              </a:ext>
            </a:extLst>
          </p:cNvPr>
          <p:cNvSpPr>
            <a:spLocks noGrp="1"/>
          </p:cNvSpPr>
          <p:nvPr>
            <p:ph idx="1"/>
          </p:nvPr>
        </p:nvSpPr>
        <p:spPr/>
        <p:txBody>
          <a:bodyPr vert="horz" lIns="91440" tIns="45720" rIns="91440" bIns="45720" rtlCol="0" anchor="t">
            <a:normAutofit/>
          </a:bodyPr>
          <a:lstStyle/>
          <a:p>
            <a:r>
              <a:rPr lang="en-GB"/>
              <a:t>Step 3: Decide What Part of the Current Cell State Makes It to the Output</a:t>
            </a:r>
          </a:p>
          <a:p>
            <a:pPr>
              <a:buClr>
                <a:srgbClr val="262626"/>
              </a:buClr>
            </a:pPr>
            <a:r>
              <a:rPr lang="en-GB">
                <a:ea typeface="+mn-lt"/>
                <a:cs typeface="+mn-lt"/>
              </a:rPr>
              <a:t>The third step is to decide what the output will be. First, we run a sigmoid layer, which decides what parts of the cell state make it to the output. Then, we put the cell state through tanh to push the values to be between -1 and 1 and multiply it by the output of the sigmoid gate.</a:t>
            </a:r>
            <a:endParaRPr lang="en-GB"/>
          </a:p>
          <a:p>
            <a:pPr>
              <a:buClr>
                <a:srgbClr val="262626"/>
              </a:buClr>
            </a:pPr>
            <a:endParaRPr lang="en-GB"/>
          </a:p>
          <a:p>
            <a:pPr>
              <a:buClr>
                <a:srgbClr val="262626"/>
              </a:buClr>
            </a:pPr>
            <a:endParaRPr lang="en-GB"/>
          </a:p>
        </p:txBody>
      </p:sp>
      <p:pic>
        <p:nvPicPr>
          <p:cNvPr id="4" name="Picture 4" descr="Text&#10;&#10;Description automatically generated">
            <a:extLst>
              <a:ext uri="{FF2B5EF4-FFF2-40B4-BE49-F238E27FC236}">
                <a16:creationId xmlns:a16="http://schemas.microsoft.com/office/drawing/2014/main" id="{C602A316-99F4-4E6C-B2A4-BA901FD7EB92}"/>
              </a:ext>
            </a:extLst>
          </p:cNvPr>
          <p:cNvPicPr>
            <a:picLocks noChangeAspect="1"/>
          </p:cNvPicPr>
          <p:nvPr/>
        </p:nvPicPr>
        <p:blipFill>
          <a:blip r:embed="rId2"/>
          <a:stretch>
            <a:fillRect/>
          </a:stretch>
        </p:blipFill>
        <p:spPr>
          <a:xfrm>
            <a:off x="4030380" y="3896638"/>
            <a:ext cx="3943350" cy="2133600"/>
          </a:xfrm>
          <a:prstGeom prst="rect">
            <a:avLst/>
          </a:prstGeom>
        </p:spPr>
      </p:pic>
    </p:spTree>
    <p:extLst>
      <p:ext uri="{BB962C8B-B14F-4D97-AF65-F5344CB8AC3E}">
        <p14:creationId xmlns:p14="http://schemas.microsoft.com/office/powerpoint/2010/main" val="3813270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4ED25-F7A5-4617-993B-E1DC83E91B44}"/>
              </a:ext>
            </a:extLst>
          </p:cNvPr>
          <p:cNvSpPr>
            <a:spLocks noGrp="1"/>
          </p:cNvSpPr>
          <p:nvPr>
            <p:ph type="title"/>
          </p:nvPr>
        </p:nvSpPr>
        <p:spPr/>
        <p:txBody>
          <a:bodyPr>
            <a:normAutofit fontScale="90000"/>
          </a:bodyPr>
          <a:lstStyle/>
          <a:p>
            <a:r>
              <a:rPr lang="en-GB"/>
              <a:t>The Neuronal Workings Of An Artificial Neural Network</a:t>
            </a:r>
            <a:endParaRPr lang="en-US"/>
          </a:p>
          <a:p>
            <a:endParaRPr lang="en-GB"/>
          </a:p>
        </p:txBody>
      </p:sp>
      <p:sp>
        <p:nvSpPr>
          <p:cNvPr id="3" name="Content Placeholder 2">
            <a:extLst>
              <a:ext uri="{FF2B5EF4-FFF2-40B4-BE49-F238E27FC236}">
                <a16:creationId xmlns:a16="http://schemas.microsoft.com/office/drawing/2014/main" id="{6741DF1B-A159-41AF-9F79-2EBE2E10881C}"/>
              </a:ext>
            </a:extLst>
          </p:cNvPr>
          <p:cNvSpPr>
            <a:spLocks noGrp="1"/>
          </p:cNvSpPr>
          <p:nvPr>
            <p:ph sz="half" idx="1"/>
          </p:nvPr>
        </p:nvSpPr>
        <p:spPr>
          <a:xfrm>
            <a:off x="1066800" y="2103120"/>
            <a:ext cx="5830030" cy="3965283"/>
          </a:xfrm>
        </p:spPr>
        <p:txBody>
          <a:bodyPr vert="horz" lIns="91440" tIns="45720" rIns="91440" bIns="45720" rtlCol="0" anchor="t">
            <a:normAutofit fontScale="85000" lnSpcReduction="10000"/>
          </a:bodyPr>
          <a:lstStyle/>
          <a:p>
            <a:pPr marL="0" indent="0">
              <a:buNone/>
            </a:pPr>
            <a:r>
              <a:rPr lang="en-GB">
                <a:ea typeface="+mn-lt"/>
                <a:cs typeface="+mn-lt"/>
              </a:rPr>
              <a:t>In an artificial neural network, the artificial neuron receives a stimulus in the form of a signal that is a real number. Then:</a:t>
            </a:r>
            <a:endParaRPr lang="en-US"/>
          </a:p>
          <a:p>
            <a:pPr>
              <a:buClr>
                <a:srgbClr val="262626"/>
              </a:buClr>
            </a:pPr>
            <a:r>
              <a:rPr lang="en-GB">
                <a:ea typeface="+mn-lt"/>
                <a:cs typeface="+mn-lt"/>
              </a:rPr>
              <a:t>The output of each neuron is computed by a  function of the sum of its inputs.</a:t>
            </a:r>
            <a:endParaRPr lang="en-GB"/>
          </a:p>
          <a:p>
            <a:pPr>
              <a:buClr>
                <a:srgbClr val="262626"/>
              </a:buClr>
            </a:pPr>
            <a:r>
              <a:rPr lang="en-GB">
                <a:ea typeface="+mn-lt"/>
                <a:cs typeface="+mn-lt"/>
              </a:rPr>
              <a:t>The connections among the neurons are called edges.</a:t>
            </a:r>
            <a:endParaRPr lang="en-GB"/>
          </a:p>
          <a:p>
            <a:pPr>
              <a:buClr>
                <a:srgbClr val="262626"/>
              </a:buClr>
            </a:pPr>
            <a:r>
              <a:rPr lang="en-GB">
                <a:ea typeface="+mn-lt"/>
                <a:cs typeface="+mn-lt"/>
              </a:rPr>
              <a:t>The edges have a weight. This parameter adjusts and changes as the learning proceeds.</a:t>
            </a:r>
            <a:endParaRPr lang="en-GB"/>
          </a:p>
          <a:p>
            <a:pPr>
              <a:buClr>
                <a:srgbClr val="262626"/>
              </a:buClr>
            </a:pPr>
            <a:r>
              <a:rPr lang="en-GB">
                <a:ea typeface="+mn-lt"/>
                <a:cs typeface="+mn-lt"/>
              </a:rPr>
              <a:t>The weight increases or decreases the strength of the signal at a connection.</a:t>
            </a:r>
            <a:endParaRPr lang="en-GB"/>
          </a:p>
          <a:p>
            <a:pPr>
              <a:buClr>
                <a:srgbClr val="262626"/>
              </a:buClr>
            </a:pPr>
            <a:r>
              <a:rPr lang="en-GB">
                <a:ea typeface="+mn-lt"/>
                <a:cs typeface="+mn-lt"/>
              </a:rPr>
              <a:t>Neurons may have a threshold. A signal is sent onward only if the aggregate signal crosses this threshold.</a:t>
            </a:r>
            <a:endParaRPr lang="en-GB"/>
          </a:p>
          <a:p>
            <a:pPr>
              <a:buClr>
                <a:srgbClr val="262626"/>
              </a:buClr>
            </a:pPr>
            <a:r>
              <a:rPr lang="en-GB">
                <a:ea typeface="+mn-lt"/>
                <a:cs typeface="+mn-lt"/>
              </a:rPr>
              <a:t>These ANNs are also called Feedforward Neural networks because they process the input in a forward direction.</a:t>
            </a:r>
          </a:p>
          <a:p>
            <a:pPr>
              <a:buClr>
                <a:srgbClr val="262626"/>
              </a:buClr>
            </a:pPr>
            <a:endParaRPr lang="en-GB"/>
          </a:p>
        </p:txBody>
      </p:sp>
      <p:sp>
        <p:nvSpPr>
          <p:cNvPr id="6" name="Content Placeholder 5">
            <a:extLst>
              <a:ext uri="{FF2B5EF4-FFF2-40B4-BE49-F238E27FC236}">
                <a16:creationId xmlns:a16="http://schemas.microsoft.com/office/drawing/2014/main" id="{B545E1D2-8B32-4B12-9E9F-67D1C2BA4B54}"/>
              </a:ext>
            </a:extLst>
          </p:cNvPr>
          <p:cNvSpPr>
            <a:spLocks noGrp="1"/>
          </p:cNvSpPr>
          <p:nvPr>
            <p:ph sz="half" idx="2"/>
          </p:nvPr>
        </p:nvSpPr>
        <p:spPr>
          <a:xfrm>
            <a:off x="7299333" y="2103120"/>
            <a:ext cx="3825867" cy="3749040"/>
          </a:xfrm>
        </p:spPr>
        <p:txBody>
          <a:bodyPr>
            <a:normAutofit fontScale="85000" lnSpcReduction="10000"/>
          </a:bodyPr>
          <a:lstStyle/>
          <a:p>
            <a:endParaRPr lang="en-GB"/>
          </a:p>
        </p:txBody>
      </p:sp>
      <p:pic>
        <p:nvPicPr>
          <p:cNvPr id="5" name="Picture 5" descr="Diagram&#10;&#10;Description automatically generated">
            <a:extLst>
              <a:ext uri="{FF2B5EF4-FFF2-40B4-BE49-F238E27FC236}">
                <a16:creationId xmlns:a16="http://schemas.microsoft.com/office/drawing/2014/main" id="{A29D47F6-D172-4DAB-860C-C1452856922A}"/>
              </a:ext>
            </a:extLst>
          </p:cNvPr>
          <p:cNvPicPr>
            <a:picLocks noChangeAspect="1"/>
          </p:cNvPicPr>
          <p:nvPr/>
        </p:nvPicPr>
        <p:blipFill>
          <a:blip r:embed="rId2"/>
          <a:stretch>
            <a:fillRect/>
          </a:stretch>
        </p:blipFill>
        <p:spPr>
          <a:xfrm>
            <a:off x="7688894" y="2794408"/>
            <a:ext cx="3098104" cy="2219072"/>
          </a:xfrm>
          <a:prstGeom prst="rect">
            <a:avLst/>
          </a:prstGeom>
        </p:spPr>
      </p:pic>
    </p:spTree>
    <p:extLst>
      <p:ext uri="{BB962C8B-B14F-4D97-AF65-F5344CB8AC3E}">
        <p14:creationId xmlns:p14="http://schemas.microsoft.com/office/powerpoint/2010/main" val="21162803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8C17F-A71C-47ED-8A9B-DD6E356CF524}"/>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0362025A-2854-4A53-BA25-67467A7A43B6}"/>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16921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D4283-7CCF-49FC-AAC0-36637643D6CF}"/>
              </a:ext>
            </a:extLst>
          </p:cNvPr>
          <p:cNvSpPr>
            <a:spLocks noGrp="1"/>
          </p:cNvSpPr>
          <p:nvPr>
            <p:ph type="title"/>
          </p:nvPr>
        </p:nvSpPr>
        <p:spPr/>
        <p:txBody>
          <a:bodyPr/>
          <a:lstStyle/>
          <a:p>
            <a:r>
              <a:rPr lang="en-GB" dirty="0"/>
              <a:t>Challenges with FFNs</a:t>
            </a:r>
            <a:endParaRPr lang="en-US" dirty="0"/>
          </a:p>
          <a:p>
            <a:endParaRPr lang="en-GB" dirty="0"/>
          </a:p>
          <a:p>
            <a:endParaRPr lang="en-GB" dirty="0">
              <a:ea typeface="+mj-lt"/>
              <a:cs typeface="+mj-lt"/>
            </a:endParaRPr>
          </a:p>
        </p:txBody>
      </p:sp>
      <p:sp>
        <p:nvSpPr>
          <p:cNvPr id="3" name="Content Placeholder 2">
            <a:extLst>
              <a:ext uri="{FF2B5EF4-FFF2-40B4-BE49-F238E27FC236}">
                <a16:creationId xmlns:a16="http://schemas.microsoft.com/office/drawing/2014/main" id="{04B1DCC6-3E03-40C0-AEFE-F7EB56A27C38}"/>
              </a:ext>
            </a:extLst>
          </p:cNvPr>
          <p:cNvSpPr>
            <a:spLocks noGrp="1"/>
          </p:cNvSpPr>
          <p:nvPr>
            <p:ph idx="1"/>
          </p:nvPr>
        </p:nvSpPr>
        <p:spPr>
          <a:xfrm>
            <a:off x="1066800" y="2031039"/>
            <a:ext cx="10058400" cy="3931920"/>
          </a:xfrm>
        </p:spPr>
        <p:txBody>
          <a:bodyPr vert="horz" lIns="91440" tIns="45720" rIns="91440" bIns="45720" rtlCol="0" anchor="t">
            <a:normAutofit fontScale="70000" lnSpcReduction="20000"/>
          </a:bodyPr>
          <a:lstStyle/>
          <a:p>
            <a:r>
              <a:rPr lang="en-GB" dirty="0"/>
              <a:t>ANNs can be used to process:</a:t>
            </a:r>
            <a:endParaRPr lang="en-US" dirty="0">
              <a:ea typeface="+mn-lt"/>
              <a:cs typeface="+mn-lt"/>
            </a:endParaRPr>
          </a:p>
          <a:p>
            <a:pPr marL="0" indent="0">
              <a:buClr>
                <a:srgbClr val="262626"/>
              </a:buClr>
              <a:buNone/>
            </a:pPr>
            <a:r>
              <a:rPr lang="en-GB" dirty="0"/>
              <a:t>                                  Numerical data</a:t>
            </a:r>
            <a:endParaRPr lang="en-US" dirty="0">
              <a:ea typeface="+mn-lt"/>
              <a:cs typeface="+mn-lt"/>
            </a:endParaRPr>
          </a:p>
          <a:p>
            <a:pPr marL="0" indent="0">
              <a:buClr>
                <a:srgbClr val="262626"/>
              </a:buClr>
              <a:buNone/>
            </a:pPr>
            <a:r>
              <a:rPr lang="en-GB" dirty="0"/>
              <a:t>                                Image data</a:t>
            </a:r>
            <a:endParaRPr lang="en-US" dirty="0">
              <a:ea typeface="+mn-lt"/>
              <a:cs typeface="+mn-lt"/>
            </a:endParaRPr>
          </a:p>
          <a:p>
            <a:pPr marL="0" indent="0">
              <a:buClr>
                <a:srgbClr val="262626"/>
              </a:buClr>
              <a:buNone/>
            </a:pPr>
            <a:r>
              <a:rPr lang="en-GB" dirty="0"/>
              <a:t>                                Text Data</a:t>
            </a:r>
            <a:endParaRPr lang="en-US" dirty="0">
              <a:ea typeface="+mn-lt"/>
              <a:cs typeface="+mn-lt"/>
            </a:endParaRPr>
          </a:p>
          <a:p>
            <a:pPr>
              <a:buClr>
                <a:srgbClr val="262626"/>
              </a:buClr>
            </a:pPr>
            <a:endParaRPr lang="en-US" dirty="0"/>
          </a:p>
          <a:p>
            <a:pPr>
              <a:buClr>
                <a:srgbClr val="262626"/>
              </a:buClr>
            </a:pPr>
            <a:r>
              <a:rPr lang="en-GB" dirty="0">
                <a:ea typeface="+mn-lt"/>
                <a:cs typeface="+mn-lt"/>
              </a:rPr>
              <a:t>Image classification can be solved with ANN </a:t>
            </a:r>
            <a:r>
              <a:rPr lang="en-GB" dirty="0" err="1">
                <a:ea typeface="+mn-lt"/>
                <a:cs typeface="+mn-lt"/>
              </a:rPr>
              <a:t>i.e</a:t>
            </a:r>
            <a:r>
              <a:rPr lang="en-GB" dirty="0">
                <a:ea typeface="+mn-lt"/>
                <a:cs typeface="+mn-lt"/>
              </a:rPr>
              <a:t>, by converting 2D images into 1D vectors before the training process. The drawback of converting 2D images into ID vectors is that the image can lose spatial features, </a:t>
            </a:r>
            <a:r>
              <a:rPr lang="en-GB" dirty="0" err="1">
                <a:ea typeface="+mn-lt"/>
                <a:cs typeface="+mn-lt"/>
              </a:rPr>
              <a:t>i.e</a:t>
            </a:r>
            <a:r>
              <a:rPr lang="en-GB" dirty="0">
                <a:ea typeface="+mn-lt"/>
                <a:cs typeface="+mn-lt"/>
              </a:rPr>
              <a:t>, the arrangement of pixels.</a:t>
            </a:r>
            <a:endParaRPr lang="en-GB" dirty="0"/>
          </a:p>
          <a:p>
            <a:pPr>
              <a:buClr>
                <a:srgbClr val="262626"/>
              </a:buClr>
            </a:pPr>
            <a:endParaRPr lang="en-GB" dirty="0">
              <a:ea typeface="+mn-lt"/>
              <a:cs typeface="+mn-lt"/>
            </a:endParaRPr>
          </a:p>
          <a:p>
            <a:pPr>
              <a:buClr>
                <a:srgbClr val="262626"/>
              </a:buClr>
            </a:pPr>
            <a:r>
              <a:rPr lang="en-GB" dirty="0">
                <a:ea typeface="+mn-lt"/>
                <a:cs typeface="+mn-lt"/>
              </a:rPr>
              <a:t>ANN cannot be used for sequential data as it cannot capture useful information in the sequential data. They can process the data only in a forward direction. In the case of sequential processing, the current output depends not only on the current input but also on the previous input/output. So there should be a mechanism to retain the previous input/output. This lacks in the FFN.</a:t>
            </a:r>
            <a:endParaRPr lang="en-US" dirty="0">
              <a:ea typeface="+mn-lt"/>
              <a:cs typeface="+mn-lt"/>
            </a:endParaRPr>
          </a:p>
          <a:p>
            <a:pPr marL="0" indent="0">
              <a:buClr>
                <a:srgbClr val="262626"/>
              </a:buClr>
              <a:buNone/>
            </a:pPr>
            <a:r>
              <a:rPr lang="en-GB" dirty="0">
                <a:ea typeface="+mn-lt"/>
                <a:cs typeface="+mn-lt"/>
              </a:rPr>
              <a:t>                - FFN Cannot handle sequential data</a:t>
            </a:r>
          </a:p>
          <a:p>
            <a:pPr marL="0" indent="0">
              <a:buClr>
                <a:srgbClr val="262626"/>
              </a:buClr>
              <a:buNone/>
            </a:pPr>
            <a:r>
              <a:rPr lang="en-GB" dirty="0">
                <a:ea typeface="+mn-lt"/>
                <a:cs typeface="+mn-lt"/>
              </a:rPr>
              <a:t>               - FFN Considers only the current input</a:t>
            </a:r>
          </a:p>
          <a:p>
            <a:pPr marL="0" indent="0">
              <a:buClr>
                <a:srgbClr val="262626"/>
              </a:buClr>
              <a:buNone/>
            </a:pPr>
            <a:r>
              <a:rPr lang="en-GB" dirty="0">
                <a:ea typeface="+mn-lt"/>
                <a:cs typeface="+mn-lt"/>
              </a:rPr>
              <a:t>               -  FFN Cannot memorize previous inputs</a:t>
            </a:r>
          </a:p>
          <a:p>
            <a:pPr>
              <a:buClr>
                <a:srgbClr val="262626"/>
              </a:buClr>
            </a:pPr>
            <a:endParaRPr lang="en-GB" dirty="0">
              <a:ea typeface="+mn-lt"/>
              <a:cs typeface="+mn-lt"/>
            </a:endParaRPr>
          </a:p>
          <a:p>
            <a:pPr>
              <a:buClr>
                <a:srgbClr val="262626"/>
              </a:buClr>
            </a:pPr>
            <a:endParaRPr lang="en-GB" dirty="0">
              <a:ea typeface="+mn-lt"/>
              <a:cs typeface="+mn-lt"/>
            </a:endParaRPr>
          </a:p>
        </p:txBody>
      </p:sp>
    </p:spTree>
    <p:extLst>
      <p:ext uri="{BB962C8B-B14F-4D97-AF65-F5344CB8AC3E}">
        <p14:creationId xmlns:p14="http://schemas.microsoft.com/office/powerpoint/2010/main" val="2932806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59933-1454-442A-BF01-19D4FCE61D41}"/>
              </a:ext>
            </a:extLst>
          </p:cNvPr>
          <p:cNvSpPr>
            <a:spLocks noGrp="1"/>
          </p:cNvSpPr>
          <p:nvPr>
            <p:ph type="title"/>
          </p:nvPr>
        </p:nvSpPr>
        <p:spPr/>
        <p:txBody>
          <a:bodyPr/>
          <a:lstStyle/>
          <a:p>
            <a:r>
              <a:rPr lang="en-GB"/>
              <a:t>Different types of neural network</a:t>
            </a:r>
          </a:p>
        </p:txBody>
      </p:sp>
      <p:sp>
        <p:nvSpPr>
          <p:cNvPr id="3" name="Content Placeholder 2">
            <a:extLst>
              <a:ext uri="{FF2B5EF4-FFF2-40B4-BE49-F238E27FC236}">
                <a16:creationId xmlns:a16="http://schemas.microsoft.com/office/drawing/2014/main" id="{91757775-0042-4DE9-BC4C-D09012DB59C2}"/>
              </a:ext>
            </a:extLst>
          </p:cNvPr>
          <p:cNvSpPr>
            <a:spLocks noGrp="1"/>
          </p:cNvSpPr>
          <p:nvPr>
            <p:ph idx="1"/>
          </p:nvPr>
        </p:nvSpPr>
        <p:spPr>
          <a:xfrm>
            <a:off x="1066800" y="1897175"/>
            <a:ext cx="10058400" cy="4137865"/>
          </a:xfrm>
        </p:spPr>
        <p:txBody>
          <a:bodyPr vert="horz" lIns="91440" tIns="45720" rIns="91440" bIns="45720" rtlCol="0" anchor="t">
            <a:normAutofit/>
          </a:bodyPr>
          <a:lstStyle/>
          <a:p>
            <a:pPr marL="0" indent="0">
              <a:buNone/>
            </a:pPr>
            <a:r>
              <a:rPr lang="en-GB" dirty="0">
                <a:ea typeface="+mn-lt"/>
                <a:cs typeface="+mn-lt"/>
              </a:rPr>
              <a:t>                                   </a:t>
            </a:r>
            <a:endParaRPr lang="en-US" dirty="0"/>
          </a:p>
          <a:p>
            <a:pPr>
              <a:buClr>
                <a:srgbClr val="262626"/>
              </a:buClr>
            </a:pPr>
            <a:r>
              <a:rPr lang="en-GB" dirty="0">
                <a:ea typeface="+mn-lt"/>
                <a:cs typeface="+mn-lt"/>
              </a:rPr>
              <a:t>Feed-Forward Neural Network: Suitable for processing numerical data, Used for general Regression and Classification problems.</a:t>
            </a:r>
            <a:endParaRPr lang="en-GB" dirty="0"/>
          </a:p>
          <a:p>
            <a:pPr>
              <a:buClr>
                <a:srgbClr val="262626"/>
              </a:buClr>
            </a:pPr>
            <a:r>
              <a:rPr lang="en-GB" dirty="0">
                <a:ea typeface="+mn-lt"/>
                <a:cs typeface="+mn-lt"/>
              </a:rPr>
              <a:t>Convolutional Neural Network: Used for object detection and image classification.</a:t>
            </a:r>
            <a:endParaRPr lang="en-GB" dirty="0"/>
          </a:p>
          <a:p>
            <a:pPr>
              <a:buClr>
                <a:srgbClr val="262626"/>
              </a:buClr>
            </a:pPr>
            <a:r>
              <a:rPr lang="en-GB" dirty="0">
                <a:ea typeface="+mn-lt"/>
                <a:cs typeface="+mn-lt"/>
              </a:rPr>
              <a:t>RNN: Used for speech recognition, voice recognition, time series prediction, and natural language processing.</a:t>
            </a:r>
            <a:endParaRPr lang="en-GB" dirty="0"/>
          </a:p>
          <a:p>
            <a:pPr>
              <a:buClr>
                <a:srgbClr val="262626"/>
              </a:buClr>
            </a:pPr>
            <a:endParaRPr lang="en-GB" dirty="0"/>
          </a:p>
        </p:txBody>
      </p:sp>
    </p:spTree>
    <p:extLst>
      <p:ext uri="{BB962C8B-B14F-4D97-AF65-F5344CB8AC3E}">
        <p14:creationId xmlns:p14="http://schemas.microsoft.com/office/powerpoint/2010/main" val="1901702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033CA-98BD-46C9-AA2E-51042CB2051F}"/>
              </a:ext>
            </a:extLst>
          </p:cNvPr>
          <p:cNvSpPr>
            <a:spLocks noGrp="1"/>
          </p:cNvSpPr>
          <p:nvPr>
            <p:ph type="title"/>
          </p:nvPr>
        </p:nvSpPr>
        <p:spPr/>
        <p:txBody>
          <a:bodyPr>
            <a:normAutofit fontScale="90000"/>
          </a:bodyPr>
          <a:lstStyle/>
          <a:p>
            <a:r>
              <a:rPr lang="en-GB"/>
              <a:t>What Is a Recurrent Neural Network (RNN)?</a:t>
            </a:r>
            <a:endParaRPr lang="en-US"/>
          </a:p>
          <a:p>
            <a:endParaRPr lang="en-GB"/>
          </a:p>
        </p:txBody>
      </p:sp>
      <p:sp>
        <p:nvSpPr>
          <p:cNvPr id="3" name="Content Placeholder 2">
            <a:extLst>
              <a:ext uri="{FF2B5EF4-FFF2-40B4-BE49-F238E27FC236}">
                <a16:creationId xmlns:a16="http://schemas.microsoft.com/office/drawing/2014/main" id="{EF011BF0-6771-49DE-B93F-53B07E6E16A0}"/>
              </a:ext>
            </a:extLst>
          </p:cNvPr>
          <p:cNvSpPr>
            <a:spLocks noGrp="1"/>
          </p:cNvSpPr>
          <p:nvPr>
            <p:ph idx="1"/>
          </p:nvPr>
        </p:nvSpPr>
        <p:spPr>
          <a:xfrm>
            <a:off x="1066800" y="1650212"/>
            <a:ext cx="10058400" cy="3931920"/>
          </a:xfrm>
        </p:spPr>
        <p:txBody>
          <a:bodyPr vert="horz" lIns="91440" tIns="45720" rIns="91440" bIns="45720" rtlCol="0" anchor="t">
            <a:normAutofit/>
          </a:bodyPr>
          <a:lstStyle/>
          <a:p>
            <a:r>
              <a:rPr lang="en-GB">
                <a:ea typeface="+mn-lt"/>
                <a:cs typeface="+mn-lt"/>
              </a:rPr>
              <a:t>RNN works on the principle of saving the output of a particular layer and feeding this back to the input in order to predict the output of the layer.</a:t>
            </a:r>
          </a:p>
          <a:p>
            <a:pPr>
              <a:buClr>
                <a:srgbClr val="262626"/>
              </a:buClr>
            </a:pPr>
            <a:r>
              <a:rPr lang="en-GB">
                <a:ea typeface="+mn-lt"/>
                <a:cs typeface="+mn-lt"/>
              </a:rPr>
              <a:t>A neural network that uses recurrent computation for generating output is called a recurrent neural network (RNN). </a:t>
            </a:r>
            <a:endParaRPr lang="en-GB"/>
          </a:p>
          <a:p>
            <a:pPr>
              <a:buClr>
                <a:srgbClr val="262626"/>
              </a:buClr>
            </a:pPr>
            <a:endParaRPr lang="en-GB"/>
          </a:p>
        </p:txBody>
      </p:sp>
      <p:pic>
        <p:nvPicPr>
          <p:cNvPr id="4" name="Picture 4" descr="Diagram, schematic&#10;&#10;Description automatically generated">
            <a:extLst>
              <a:ext uri="{FF2B5EF4-FFF2-40B4-BE49-F238E27FC236}">
                <a16:creationId xmlns:a16="http://schemas.microsoft.com/office/drawing/2014/main" id="{47AC14CF-0D40-4EB9-ADBD-7D2C39CDD42B}"/>
              </a:ext>
            </a:extLst>
          </p:cNvPr>
          <p:cNvPicPr>
            <a:picLocks noChangeAspect="1"/>
          </p:cNvPicPr>
          <p:nvPr/>
        </p:nvPicPr>
        <p:blipFill>
          <a:blip r:embed="rId2"/>
          <a:stretch>
            <a:fillRect/>
          </a:stretch>
        </p:blipFill>
        <p:spPr>
          <a:xfrm>
            <a:off x="1686316" y="3009797"/>
            <a:ext cx="8113184" cy="2741084"/>
          </a:xfrm>
          <a:prstGeom prst="rect">
            <a:avLst/>
          </a:prstGeom>
        </p:spPr>
      </p:pic>
      <p:sp>
        <p:nvSpPr>
          <p:cNvPr id="5" name="TextBox 4">
            <a:extLst>
              <a:ext uri="{FF2B5EF4-FFF2-40B4-BE49-F238E27FC236}">
                <a16:creationId xmlns:a16="http://schemas.microsoft.com/office/drawing/2014/main" id="{BC537682-DE33-4C09-91B9-59CF3F196DF7}"/>
              </a:ext>
            </a:extLst>
          </p:cNvPr>
          <p:cNvSpPr txBox="1"/>
          <p:nvPr/>
        </p:nvSpPr>
        <p:spPr>
          <a:xfrm>
            <a:off x="1780784" y="5809989"/>
            <a:ext cx="85886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u="sng">
                <a:ea typeface="+mn-lt"/>
                <a:cs typeface="+mn-lt"/>
              </a:rPr>
              <a:t>This figure </a:t>
            </a:r>
            <a:r>
              <a:rPr lang="en-GB" b="1" u="sng" err="1">
                <a:ea typeface="+mn-lt"/>
                <a:cs typeface="+mn-lt"/>
              </a:rPr>
              <a:t>showshow</a:t>
            </a:r>
            <a:r>
              <a:rPr lang="en-GB" b="1" u="sng">
                <a:ea typeface="+mn-lt"/>
                <a:cs typeface="+mn-lt"/>
              </a:rPr>
              <a:t> you can convert a Feed-Forward Neural Network into a Recurrent Neural Network.</a:t>
            </a:r>
            <a:endParaRPr lang="en-US" b="1" u="sng"/>
          </a:p>
        </p:txBody>
      </p:sp>
    </p:spTree>
    <p:extLst>
      <p:ext uri="{BB962C8B-B14F-4D97-AF65-F5344CB8AC3E}">
        <p14:creationId xmlns:p14="http://schemas.microsoft.com/office/powerpoint/2010/main" val="1923286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5DA17-2246-45B1-8214-DDA6C58242C5}"/>
              </a:ext>
            </a:extLst>
          </p:cNvPr>
          <p:cNvSpPr>
            <a:spLocks noGrp="1"/>
          </p:cNvSpPr>
          <p:nvPr>
            <p:ph type="title"/>
          </p:nvPr>
        </p:nvSpPr>
        <p:spPr/>
        <p:txBody>
          <a:bodyPr/>
          <a:lstStyle/>
          <a:p>
            <a:r>
              <a:rPr lang="en-GB"/>
              <a:t>RNN</a:t>
            </a:r>
          </a:p>
        </p:txBody>
      </p:sp>
      <p:pic>
        <p:nvPicPr>
          <p:cNvPr id="7" name="Picture 7" descr="Diagram&#10;&#10;Description automatically generated">
            <a:extLst>
              <a:ext uri="{FF2B5EF4-FFF2-40B4-BE49-F238E27FC236}">
                <a16:creationId xmlns:a16="http://schemas.microsoft.com/office/drawing/2014/main" id="{CC3BCD0D-50E7-4791-84BA-81CBF082CF1A}"/>
              </a:ext>
            </a:extLst>
          </p:cNvPr>
          <p:cNvPicPr>
            <a:picLocks noGrp="1" noChangeAspect="1"/>
          </p:cNvPicPr>
          <p:nvPr>
            <p:ph sz="half" idx="1"/>
          </p:nvPr>
        </p:nvPicPr>
        <p:blipFill>
          <a:blip r:embed="rId2"/>
          <a:stretch>
            <a:fillRect/>
          </a:stretch>
        </p:blipFill>
        <p:spPr>
          <a:xfrm>
            <a:off x="7018552" y="2197383"/>
            <a:ext cx="3247661" cy="3748087"/>
          </a:xfrm>
        </p:spPr>
      </p:pic>
      <p:sp>
        <p:nvSpPr>
          <p:cNvPr id="10" name="Content Placeholder 9">
            <a:extLst>
              <a:ext uri="{FF2B5EF4-FFF2-40B4-BE49-F238E27FC236}">
                <a16:creationId xmlns:a16="http://schemas.microsoft.com/office/drawing/2014/main" id="{75659814-0700-488C-B03A-B71219173C10}"/>
              </a:ext>
            </a:extLst>
          </p:cNvPr>
          <p:cNvSpPr>
            <a:spLocks noGrp="1"/>
          </p:cNvSpPr>
          <p:nvPr>
            <p:ph sz="half" idx="2"/>
          </p:nvPr>
        </p:nvSpPr>
        <p:spPr>
          <a:xfrm>
            <a:off x="1443416" y="2197065"/>
            <a:ext cx="4754880" cy="3749040"/>
          </a:xfrm>
        </p:spPr>
        <p:txBody>
          <a:bodyPr vert="horz" lIns="91440" tIns="45720" rIns="91440" bIns="45720" rtlCol="0" anchor="t">
            <a:normAutofit/>
          </a:bodyPr>
          <a:lstStyle/>
          <a:p>
            <a:r>
              <a:rPr lang="en-GB" dirty="0">
                <a:ea typeface="+mn-lt"/>
                <a:cs typeface="+mn-lt"/>
              </a:rPr>
              <a:t>Here, “x” is the input layer, “h” is the hidden layer, and “y” is the output layer. A, B, and C are the network parameters used to improve the output of the model. At any given time t, the current output depends on the input at x(t) and x(t-1). </a:t>
            </a:r>
            <a:endParaRPr lang="en-GB" dirty="0"/>
          </a:p>
        </p:txBody>
      </p:sp>
    </p:spTree>
    <p:extLst>
      <p:ext uri="{BB962C8B-B14F-4D97-AF65-F5344CB8AC3E}">
        <p14:creationId xmlns:p14="http://schemas.microsoft.com/office/powerpoint/2010/main" val="3694571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B5FA0-AA4D-4EEA-AA5D-86C1ECF83872}"/>
              </a:ext>
            </a:extLst>
          </p:cNvPr>
          <p:cNvSpPr>
            <a:spLocks noGrp="1"/>
          </p:cNvSpPr>
          <p:nvPr>
            <p:ph type="title"/>
          </p:nvPr>
        </p:nvSpPr>
        <p:spPr/>
        <p:txBody>
          <a:bodyPr/>
          <a:lstStyle/>
          <a:p>
            <a:endParaRPr lang="en-GB"/>
          </a:p>
        </p:txBody>
      </p:sp>
      <p:pic>
        <p:nvPicPr>
          <p:cNvPr id="5" name="Picture 5" descr="Diagram&#10;&#10;Description automatically generated">
            <a:extLst>
              <a:ext uri="{FF2B5EF4-FFF2-40B4-BE49-F238E27FC236}">
                <a16:creationId xmlns:a16="http://schemas.microsoft.com/office/drawing/2014/main" id="{43F5C7C6-6993-4BE1-8CA1-C1A62468B480}"/>
              </a:ext>
            </a:extLst>
          </p:cNvPr>
          <p:cNvPicPr>
            <a:picLocks noGrp="1" noChangeAspect="1"/>
          </p:cNvPicPr>
          <p:nvPr>
            <p:ph idx="1"/>
          </p:nvPr>
        </p:nvPicPr>
        <p:blipFill>
          <a:blip r:embed="rId2"/>
          <a:stretch>
            <a:fillRect/>
          </a:stretch>
        </p:blipFill>
        <p:spPr>
          <a:xfrm>
            <a:off x="5648629" y="2405833"/>
            <a:ext cx="5477180" cy="2908962"/>
          </a:xfrm>
        </p:spPr>
      </p:pic>
      <p:pic>
        <p:nvPicPr>
          <p:cNvPr id="7" name="Picture 7" descr="Diagram&#10;&#10;Description automatically generated">
            <a:extLst>
              <a:ext uri="{FF2B5EF4-FFF2-40B4-BE49-F238E27FC236}">
                <a16:creationId xmlns:a16="http://schemas.microsoft.com/office/drawing/2014/main" id="{D6355B1D-3F5D-432C-9FE9-339AA3016F37}"/>
              </a:ext>
            </a:extLst>
          </p:cNvPr>
          <p:cNvPicPr>
            <a:picLocks noChangeAspect="1"/>
          </p:cNvPicPr>
          <p:nvPr/>
        </p:nvPicPr>
        <p:blipFill>
          <a:blip r:embed="rId3"/>
          <a:stretch>
            <a:fillRect/>
          </a:stretch>
        </p:blipFill>
        <p:spPr>
          <a:xfrm>
            <a:off x="745100" y="2228698"/>
            <a:ext cx="2746620" cy="3382745"/>
          </a:xfrm>
          <a:prstGeom prst="rect">
            <a:avLst/>
          </a:prstGeom>
        </p:spPr>
      </p:pic>
      <p:sp>
        <p:nvSpPr>
          <p:cNvPr id="8" name="Arrow: Right 7">
            <a:extLst>
              <a:ext uri="{FF2B5EF4-FFF2-40B4-BE49-F238E27FC236}">
                <a16:creationId xmlns:a16="http://schemas.microsoft.com/office/drawing/2014/main" id="{A1109EC4-5596-4931-985A-D77B47335C56}"/>
              </a:ext>
            </a:extLst>
          </p:cNvPr>
          <p:cNvSpPr/>
          <p:nvPr/>
        </p:nvSpPr>
        <p:spPr>
          <a:xfrm>
            <a:off x="3990119" y="3341143"/>
            <a:ext cx="1338648" cy="659026"/>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4955831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3753D4DAF862141A22CE74571FC6244" ma:contentTypeVersion="4" ma:contentTypeDescription="Create a new document." ma:contentTypeScope="" ma:versionID="fc0ca827fe392ccff09f8f84007c2b08">
  <xsd:schema xmlns:xsd="http://www.w3.org/2001/XMLSchema" xmlns:xs="http://www.w3.org/2001/XMLSchema" xmlns:p="http://schemas.microsoft.com/office/2006/metadata/properties" xmlns:ns2="b1d01e48-05a7-46be-bbf5-f6a4053d7c21" targetNamespace="http://schemas.microsoft.com/office/2006/metadata/properties" ma:root="true" ma:fieldsID="3b28d07a07a277e5e6d4c1b85aa176ec" ns2:_="">
    <xsd:import namespace="b1d01e48-05a7-46be-bbf5-f6a4053d7c2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d01e48-05a7-46be-bbf5-f6a4053d7c2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530BD91-A490-413A-8186-D4ADC92C817D}"/>
</file>

<file path=customXml/itemProps2.xml><?xml version="1.0" encoding="utf-8"?>
<ds:datastoreItem xmlns:ds="http://schemas.openxmlformats.org/officeDocument/2006/customXml" ds:itemID="{4C2783EA-1CE2-46F4-B00A-8B70036FD5B1}"/>
</file>

<file path=customXml/itemProps3.xml><?xml version="1.0" encoding="utf-8"?>
<ds:datastoreItem xmlns:ds="http://schemas.openxmlformats.org/officeDocument/2006/customXml" ds:itemID="{8887C53A-E2E3-4BE4-9F21-3AD655D809FF}"/>
</file>

<file path=docProps/app.xml><?xml version="1.0" encoding="utf-8"?>
<Properties xmlns="http://schemas.openxmlformats.org/officeDocument/2006/extended-properties" xmlns:vt="http://schemas.openxmlformats.org/officeDocument/2006/docPropsVTypes">
  <Template>Savon</Template>
  <TotalTime>64</TotalTime>
  <Words>1733</Words>
  <Application>Microsoft Office PowerPoint</Application>
  <PresentationFormat>Widescreen</PresentationFormat>
  <Paragraphs>237</Paragraphs>
  <Slides>40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Century Gothic</vt:lpstr>
      <vt:lpstr>Comic Sans MS</vt:lpstr>
      <vt:lpstr>Garamond</vt:lpstr>
      <vt:lpstr>Savon</vt:lpstr>
      <vt:lpstr>RNN &amp; LSTM </vt:lpstr>
      <vt:lpstr>What is a neural network?</vt:lpstr>
      <vt:lpstr>How Neural Networks Function Similar to The Human Brain </vt:lpstr>
      <vt:lpstr>The Neuronal Workings Of An Artificial Neural Network </vt:lpstr>
      <vt:lpstr>Challenges with FFNs  </vt:lpstr>
      <vt:lpstr>Different types of neural network</vt:lpstr>
      <vt:lpstr>What Is a Recurrent Neural Network (RNN)? </vt:lpstr>
      <vt:lpstr>RNN</vt:lpstr>
      <vt:lpstr>PowerPoint Presentation</vt:lpstr>
      <vt:lpstr>How Does Recurrent Neural Networks Work? </vt:lpstr>
      <vt:lpstr>'Hidden State' of An RNN</vt:lpstr>
      <vt:lpstr>'Hidden State'  and Outputof An RNN </vt:lpstr>
      <vt:lpstr>PowerPoint Presentation</vt:lpstr>
      <vt:lpstr>Steps in a RNN</vt:lpstr>
      <vt:lpstr>An Example : Character Prediction Task </vt:lpstr>
      <vt:lpstr>An Example : Character Prediction Task</vt:lpstr>
      <vt:lpstr>An Example : Character Prediction Task </vt:lpstr>
      <vt:lpstr>An Example : Character Prediction Task </vt:lpstr>
      <vt:lpstr>An Example : Character Prediction Task</vt:lpstr>
      <vt:lpstr>An Example : Character Prediction Task</vt:lpstr>
      <vt:lpstr>An Example : Character Prediction Task</vt:lpstr>
      <vt:lpstr>An Example : Character Prediction Task</vt:lpstr>
      <vt:lpstr>An Example : Character Prediction Task</vt:lpstr>
      <vt:lpstr>Applications of Recurrent Neural Networks </vt:lpstr>
      <vt:lpstr>Types of Recurrent Neural Networks </vt:lpstr>
      <vt:lpstr>PowerPoint Presentation</vt:lpstr>
      <vt:lpstr>PowerPoint Presentation</vt:lpstr>
      <vt:lpstr>PowerPoint Presentation</vt:lpstr>
      <vt:lpstr>PowerPoint Presentation</vt:lpstr>
      <vt:lpstr>Two Issues of Standard RNNs </vt:lpstr>
      <vt:lpstr>Shortcomings of RNN</vt:lpstr>
      <vt:lpstr>Long Short Term Memory</vt:lpstr>
      <vt:lpstr>Architectural difference  - RNN &amp; LSTM </vt:lpstr>
      <vt:lpstr>Workings of LSTMs </vt:lpstr>
      <vt:lpstr>LSTM-Closer View</vt:lpstr>
      <vt:lpstr>LSTM Walk Through</vt:lpstr>
      <vt:lpstr>LSTMs work in a 3-step process :  1. Forget Gate</vt:lpstr>
      <vt:lpstr>2. Input Gate</vt:lpstr>
      <vt:lpstr>3. Output Gate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Sivasankar</dc:creator>
  <cp:lastModifiedBy>Sivasankar</cp:lastModifiedBy>
  <cp:revision>18</cp:revision>
  <dcterms:created xsi:type="dcterms:W3CDTF">2022-02-13T14:00:09Z</dcterms:created>
  <dcterms:modified xsi:type="dcterms:W3CDTF">2022-02-16T05:07:03Z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0x01010093753D4DAF862141A22CE74571FC6244</vt:lpwstr>
  </property>
</Properties>
</file>